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wholeTbl>
    <a:band2H>
      <a:tcTxStyle b="def" i="def"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F0D4CB"/>
          </a:solidFill>
        </a:fill>
      </a:tcStyle>
    </a:wholeTbl>
    <a:band2H>
      <a:tcTxStyle b="def" i="def"/>
      <a:tcStyle>
        <a:tcBdr/>
        <a:fill>
          <a:solidFill>
            <a:srgbClr val="F8EBE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solidFill>
          <a:schemeClr val="accent4"/>
        </a:solidFill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solidFill>
          <a:schemeClr val="accent4"/>
        </a:solidFill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solidFill>
          <a:schemeClr val="accent4"/>
        </a:solidFill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solidFill>
          <a:schemeClr val="accent4"/>
        </a:solidFill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solidFill>
          <a:schemeClr val="accent4"/>
        </a:solidFill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solidFill>
          <a:schemeClr val="accent4"/>
        </a:solidFill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solidFill>
          <a:schemeClr val="accent4"/>
        </a:solidFill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solidFill>
          <a:schemeClr val="accent4"/>
        </a:solidFill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solidFill>
          <a:schemeClr val="accent4"/>
        </a:solidFill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Texto del título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s.wikipedia.org/wiki/Libro_de_Josu%C3%A9" TargetMode="External"/><Relationship Id="rId3" Type="http://schemas.openxmlformats.org/officeDocument/2006/relationships/hyperlink" Target="http://es.wikipedia.org/wiki/Libro_de_los_Jueces" TargetMode="External"/><Relationship Id="rId4" Type="http://schemas.openxmlformats.org/officeDocument/2006/relationships/hyperlink" Target="http://es.wikipedia.org/wiki/Samuel_(profeta)" TargetMode="External"/><Relationship Id="rId5" Type="http://schemas.openxmlformats.org/officeDocument/2006/relationships/hyperlink" Target="http://es.wikipedia.org/wiki/I_Samuel" TargetMode="External"/><Relationship Id="rId6" Type="http://schemas.openxmlformats.org/officeDocument/2006/relationships/hyperlink" Target="http://es.wikipedia.org/wiki/II_Samuel" TargetMode="External"/><Relationship Id="rId7" Type="http://schemas.openxmlformats.org/officeDocument/2006/relationships/hyperlink" Target="http://es.wikipedia.org/wiki/I_Reyes" TargetMode="External"/><Relationship Id="rId8" Type="http://schemas.openxmlformats.org/officeDocument/2006/relationships/hyperlink" Target="http://es.wikipedia.org/wiki/II_Reyes" TargetMode="External"/><Relationship Id="rId9" Type="http://schemas.openxmlformats.org/officeDocument/2006/relationships/hyperlink" Target="http://es.wikipedia.org/wiki/Libro_de_Isa%C3%ADas" TargetMode="External"/><Relationship Id="rId10" Type="http://schemas.openxmlformats.org/officeDocument/2006/relationships/hyperlink" Target="http://es.wikipedia.org/wiki/Libro_de_Jerem%C3%ADas" TargetMode="External"/><Relationship Id="rId11" Type="http://schemas.openxmlformats.org/officeDocument/2006/relationships/hyperlink" Target="http://es.wikipedia.org/wiki/Libro_de_Ezequiel" TargetMode="Externa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s.wikipedia.org/wiki/Libro_de_los_Salmos" TargetMode="External"/><Relationship Id="rId3" Type="http://schemas.openxmlformats.org/officeDocument/2006/relationships/hyperlink" Target="http://es.wikipedia.org/wiki/Proverbios" TargetMode="External"/><Relationship Id="rId4" Type="http://schemas.openxmlformats.org/officeDocument/2006/relationships/hyperlink" Target="http://es.wikipedia.org/wiki/Libro_de_Job" TargetMode="External"/><Relationship Id="rId5" Type="http://schemas.openxmlformats.org/officeDocument/2006/relationships/hyperlink" Target="http://es.wikipedia.org/wiki/Cantar_de_los_Cantares" TargetMode="External"/><Relationship Id="rId6" Type="http://schemas.openxmlformats.org/officeDocument/2006/relationships/hyperlink" Target="http://es.wikipedia.org/wiki/Libro_de_Rut" TargetMode="External"/><Relationship Id="rId7" Type="http://schemas.openxmlformats.org/officeDocument/2006/relationships/hyperlink" Target="http://es.wikipedia.org/wiki/Libro_de_las_Lamentaciones" TargetMode="External"/><Relationship Id="rId8" Type="http://schemas.openxmlformats.org/officeDocument/2006/relationships/hyperlink" Target="http://es.wikipedia.org/wiki/Libro_del_Eclesiast%C3%A9s" TargetMode="External"/><Relationship Id="rId9" Type="http://schemas.openxmlformats.org/officeDocument/2006/relationships/hyperlink" Target="http://es.wikipedia.org/wiki/Libro_de_Ester" TargetMode="External"/><Relationship Id="rId10" Type="http://schemas.openxmlformats.org/officeDocument/2006/relationships/hyperlink" Target="http://es.wikipedia.org/wiki/Libro_de_Daniel" TargetMode="External"/><Relationship Id="rId11" Type="http://schemas.openxmlformats.org/officeDocument/2006/relationships/hyperlink" Target="http://es.wikipedia.org/wiki/Libro_de_Esdras" TargetMode="External"/><Relationship Id="rId12" Type="http://schemas.openxmlformats.org/officeDocument/2006/relationships/hyperlink" Target="http://es.wikipedia.org/wiki/Libro_de_Nehem%C3%ADas" TargetMode="External"/><Relationship Id="rId13" Type="http://schemas.openxmlformats.org/officeDocument/2006/relationships/hyperlink" Target="http://es.wikipedia.org/wiki/I_Cr%C3%B3nicas" TargetMode="External"/><Relationship Id="rId14" Type="http://schemas.openxmlformats.org/officeDocument/2006/relationships/hyperlink" Target="http://es.wikipedia.org/wiki/II_Cr%C3%B3nicas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 idx="4294967295"/>
          </p:nvPr>
        </p:nvSpPr>
        <p:spPr>
          <a:xfrm>
            <a:off x="1266824" y="658812"/>
            <a:ext cx="9144002" cy="167163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ctr">
              <a:defRPr sz="5400"/>
            </a:lvl1pPr>
          </a:lstStyle>
          <a:p>
            <a:pPr>
              <a:defRPr sz="4400"/>
            </a:pPr>
            <a:r>
              <a:rPr sz="5400"/>
              <a:t>INTRODUCCION GENERAL A LA BIBLIA</a:t>
            </a:r>
          </a:p>
        </p:txBody>
      </p:sp>
      <p:sp>
        <p:nvSpPr>
          <p:cNvPr id="21" name="Shape 21"/>
          <p:cNvSpPr/>
          <p:nvPr>
            <p:ph type="body" sz="half" idx="4294967295"/>
          </p:nvPr>
        </p:nvSpPr>
        <p:spPr>
          <a:xfrm>
            <a:off x="1523999" y="2743200"/>
            <a:ext cx="9144002" cy="2514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</a:pPr>
            <a:r>
              <a:rPr sz="3200"/>
              <a:t>DIPLOMADO EN CIENCIAS BÍBLICAS </a:t>
            </a:r>
            <a:endParaRPr sz="3200"/>
          </a:p>
          <a:p>
            <a:pPr marL="0" indent="0" algn="ctr">
              <a:buSzTx/>
              <a:buNone/>
            </a:pPr>
            <a:r>
              <a:rPr sz="3200"/>
              <a:t>PRIMER AÑO</a:t>
            </a:r>
            <a:endParaRPr sz="3200"/>
          </a:p>
          <a:p>
            <a:pPr marL="0" indent="0" algn="ctr">
              <a:buSzTx/>
              <a:buNone/>
            </a:pPr>
            <a:r>
              <a:rPr sz="3200"/>
              <a:t>Dr. Fernando Mazariegos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Los cristianos</a:t>
            </a:r>
          </a:p>
        </p:txBody>
      </p:sp>
      <p:sp>
        <p:nvSpPr>
          <p:cNvPr id="59" name="Shape 59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Pentateuco</a:t>
            </a:r>
          </a:p>
          <a:p>
            <a:pPr/>
            <a:r>
              <a:t>Históricos</a:t>
            </a:r>
          </a:p>
          <a:p>
            <a:pPr/>
            <a:r>
              <a:t>Poéticos</a:t>
            </a:r>
          </a:p>
          <a:p>
            <a:pPr/>
            <a:r>
              <a:t>Profetas mayores</a:t>
            </a:r>
          </a:p>
          <a:p>
            <a:pPr/>
            <a:r>
              <a:t>Profetas Menores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393192">
              <a:defRPr sz="1892"/>
            </a:pPr>
            <a:r>
              <a:rPr sz="1720"/>
              <a:t>PentateuEl lugo es la prueba  que Identifica polisacáridos, Se basa en la formación de un complejo entre el ion I3 - y la molécula de amilosa de almidón, la cual tiene una conformación helicoidal. Al introducirse el ion I3 dentro de la hélice se forma una solución color azul o negra, está teoría concuerda con el resultado obtenido ya que el en almidón se observó los cambios mencionados.</a:t>
            </a:r>
            <a:br>
              <a:rPr sz="1720"/>
            </a:br>
            <a:r>
              <a:rPr sz="1720"/>
              <a:t>co</a:t>
            </a:r>
          </a:p>
        </p:txBody>
      </p:sp>
      <p:sp>
        <p:nvSpPr>
          <p:cNvPr id="62" name="Shape 62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Génesis</a:t>
            </a:r>
          </a:p>
          <a:p>
            <a:pPr/>
            <a:r>
              <a:t>Éxodo </a:t>
            </a:r>
          </a:p>
          <a:p>
            <a:pPr/>
            <a:r>
              <a:t>Levítico</a:t>
            </a:r>
          </a:p>
          <a:p>
            <a:pPr/>
            <a:r>
              <a:t>Números</a:t>
            </a:r>
          </a:p>
          <a:p>
            <a:pPr/>
            <a:r>
              <a:t>Deuteronomio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Libros históricos</a:t>
            </a:r>
          </a:p>
        </p:txBody>
      </p:sp>
      <p:sp>
        <p:nvSpPr>
          <p:cNvPr id="65" name="Shape 65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Josué,</a:t>
            </a:r>
          </a:p>
          <a:p>
            <a:pPr/>
            <a:r>
              <a:t>Jueces</a:t>
            </a:r>
          </a:p>
          <a:p>
            <a:pPr/>
            <a:r>
              <a:t>1 y 2 Samuel</a:t>
            </a:r>
          </a:p>
          <a:p>
            <a:pPr/>
            <a:r>
              <a:t>1 y 2 Reyes</a:t>
            </a:r>
          </a:p>
          <a:p>
            <a:pPr/>
            <a:r>
              <a:t>1 y 2 Crónicas</a:t>
            </a:r>
          </a:p>
          <a:p>
            <a:pPr/>
            <a:r>
              <a:t>Esdras</a:t>
            </a:r>
          </a:p>
          <a:p>
            <a:pPr/>
            <a:r>
              <a:t>Nehemías</a:t>
            </a:r>
          </a:p>
          <a:p>
            <a:pPr/>
            <a:r>
              <a:t>Ester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Poéticos profetas y profetas menores</a:t>
            </a:r>
          </a:p>
        </p:txBody>
      </p:sp>
      <p:sp>
        <p:nvSpPr>
          <p:cNvPr id="68" name="Shape 68"/>
          <p:cNvSpPr/>
          <p:nvPr>
            <p:ph type="body" sz="quarter" idx="4294967295"/>
          </p:nvPr>
        </p:nvSpPr>
        <p:spPr>
          <a:xfrm>
            <a:off x="838200" y="1825624"/>
            <a:ext cx="2265363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Job</a:t>
            </a:r>
          </a:p>
          <a:p>
            <a:pPr/>
            <a:r>
              <a:t>Salmos</a:t>
            </a:r>
          </a:p>
          <a:p>
            <a:pPr/>
            <a:r>
              <a:t>Proverbios</a:t>
            </a:r>
          </a:p>
          <a:p>
            <a:pPr/>
            <a:r>
              <a:t>Eclesiastés</a:t>
            </a:r>
          </a:p>
          <a:p>
            <a:pPr/>
            <a:r>
              <a:t>Cantares </a:t>
            </a:r>
          </a:p>
        </p:txBody>
      </p:sp>
      <p:sp>
        <p:nvSpPr>
          <p:cNvPr id="69" name="Shape 69"/>
          <p:cNvSpPr/>
          <p:nvPr/>
        </p:nvSpPr>
        <p:spPr>
          <a:xfrm>
            <a:off x="3738562" y="2214562"/>
            <a:ext cx="235743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sz="2800"/>
              <a:t>Isaías</a:t>
            </a:r>
            <a:endParaRPr sz="2800"/>
          </a:p>
          <a:p>
            <a:pPr/>
            <a:r>
              <a:rPr sz="2800"/>
              <a:t>Jeremías</a:t>
            </a:r>
            <a:endParaRPr sz="2800"/>
          </a:p>
          <a:p>
            <a:pPr/>
            <a:r>
              <a:rPr sz="2800"/>
              <a:t>Lamentaciones</a:t>
            </a:r>
            <a:endParaRPr sz="2800"/>
          </a:p>
          <a:p>
            <a:pPr/>
            <a:r>
              <a:rPr sz="2800"/>
              <a:t>Ezequiel</a:t>
            </a:r>
            <a:endParaRPr sz="2800"/>
          </a:p>
          <a:p>
            <a:pPr/>
            <a:r>
              <a:rPr sz="2800"/>
              <a:t>Daniel </a:t>
            </a:r>
          </a:p>
        </p:txBody>
      </p:sp>
      <p:sp>
        <p:nvSpPr>
          <p:cNvPr id="70" name="Shape 70"/>
          <p:cNvSpPr/>
          <p:nvPr/>
        </p:nvSpPr>
        <p:spPr>
          <a:xfrm>
            <a:off x="6438900" y="2214562"/>
            <a:ext cx="3632200" cy="435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sz="2400"/>
              <a:t>Oseas</a:t>
            </a:r>
            <a:endParaRPr sz="2400"/>
          </a:p>
          <a:p>
            <a:pPr/>
            <a:r>
              <a:rPr sz="2400"/>
              <a:t>Joel</a:t>
            </a:r>
            <a:endParaRPr sz="2400"/>
          </a:p>
          <a:p>
            <a:pPr/>
            <a:r>
              <a:rPr sz="2400"/>
              <a:t>Amós</a:t>
            </a:r>
            <a:endParaRPr sz="2400"/>
          </a:p>
          <a:p>
            <a:pPr/>
            <a:r>
              <a:rPr sz="2400"/>
              <a:t>Abdías</a:t>
            </a:r>
            <a:endParaRPr sz="2400"/>
          </a:p>
          <a:p>
            <a:pPr/>
            <a:r>
              <a:rPr sz="2400"/>
              <a:t>Jonás</a:t>
            </a:r>
            <a:endParaRPr sz="2400"/>
          </a:p>
          <a:p>
            <a:pPr/>
            <a:r>
              <a:rPr sz="2400"/>
              <a:t>Miqueas</a:t>
            </a:r>
            <a:endParaRPr sz="2400"/>
          </a:p>
          <a:p>
            <a:pPr/>
            <a:r>
              <a:rPr sz="2400"/>
              <a:t>Nahúm </a:t>
            </a:r>
            <a:endParaRPr sz="2400"/>
          </a:p>
          <a:p>
            <a:pPr/>
            <a:r>
              <a:rPr sz="2400"/>
              <a:t>Habacuc</a:t>
            </a:r>
            <a:endParaRPr sz="2400"/>
          </a:p>
          <a:p>
            <a:pPr/>
            <a:r>
              <a:rPr sz="2400"/>
              <a:t>Sofonías</a:t>
            </a:r>
            <a:endParaRPr sz="2400"/>
          </a:p>
          <a:p>
            <a:pPr/>
            <a:r>
              <a:rPr sz="2400"/>
              <a:t>Hageo</a:t>
            </a:r>
            <a:endParaRPr sz="2400"/>
          </a:p>
          <a:p>
            <a:pPr/>
            <a:r>
              <a:rPr sz="2400"/>
              <a:t>Zacarías</a:t>
            </a:r>
            <a:endParaRPr sz="2400"/>
          </a:p>
          <a:p>
            <a:pPr/>
            <a:r>
              <a:rPr sz="2400"/>
              <a:t>Malaquías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circl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" grpId="2"/>
      <p:bldP build="p" bldLvl="1" animBg="1" rev="0" advAuto="0" spid="68" grpId="1"/>
      <p:bldP build="whole" bldLvl="1" animBg="1" rev="0" advAuto="0" spid="70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Mapa tierras bíblicas del A. T.</a:t>
            </a:r>
          </a:p>
        </p:txBody>
      </p:sp>
      <p:pic>
        <p:nvPicPr>
          <p:cNvPr id="73" name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7300" y="1992312"/>
            <a:ext cx="6999288" cy="43513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Los Géneros Literarios del A. T.</a:t>
            </a:r>
          </a:p>
        </p:txBody>
      </p:sp>
      <p:sp>
        <p:nvSpPr>
          <p:cNvPr id="76" name="Shape 76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4735" indent="-334735">
              <a:lnSpc>
                <a:spcPct val="70000"/>
              </a:lnSpc>
            </a:pPr>
            <a:r>
              <a:rPr sz="4100"/>
              <a:t>Narrativo</a:t>
            </a:r>
            <a:endParaRPr sz="4100"/>
          </a:p>
          <a:p>
            <a:pPr marL="334735" indent="-334735">
              <a:lnSpc>
                <a:spcPct val="70000"/>
              </a:lnSpc>
            </a:pPr>
            <a:r>
              <a:rPr sz="4100"/>
              <a:t>Poético</a:t>
            </a:r>
            <a:endParaRPr sz="4100"/>
          </a:p>
          <a:p>
            <a:pPr marL="334735" indent="-334735">
              <a:lnSpc>
                <a:spcPct val="70000"/>
              </a:lnSpc>
            </a:pPr>
            <a:r>
              <a:rPr sz="4100"/>
              <a:t>Épico</a:t>
            </a:r>
            <a:endParaRPr sz="4100"/>
          </a:p>
          <a:p>
            <a:pPr marL="334735" indent="-334735">
              <a:lnSpc>
                <a:spcPct val="70000"/>
              </a:lnSpc>
            </a:pPr>
            <a:r>
              <a:rPr sz="4100"/>
              <a:t>Profético</a:t>
            </a:r>
            <a:endParaRPr sz="4100"/>
          </a:p>
          <a:p>
            <a:pPr marL="334735" indent="-334735">
              <a:lnSpc>
                <a:spcPct val="70000"/>
              </a:lnSpc>
            </a:pPr>
            <a:r>
              <a:rPr sz="4100"/>
              <a:t>Apocalíptico</a:t>
            </a:r>
            <a:endParaRPr sz="4100"/>
          </a:p>
          <a:p>
            <a:pPr marL="334735" indent="-334735">
              <a:lnSpc>
                <a:spcPct val="70000"/>
              </a:lnSpc>
            </a:pPr>
            <a:r>
              <a:rPr sz="4100"/>
              <a:t>Cada uno debe estudiarse tomando en cuenta su género para evitar errores en su interpretación y aplicación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 idx="4294967295"/>
          </p:nvPr>
        </p:nvSpPr>
        <p:spPr>
          <a:xfrm>
            <a:off x="838200" y="365125"/>
            <a:ext cx="10515600" cy="10906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La canonicidad del A. T. </a:t>
            </a:r>
          </a:p>
        </p:txBody>
      </p:sp>
      <p:sp>
        <p:nvSpPr>
          <p:cNvPr id="79" name="Shape 79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Un periodo largo de  composición, en la que participan diferentes personas con formaciones diversas, pero que Dios llama para esta tarea</a:t>
            </a:r>
          </a:p>
          <a:p>
            <a:pPr/>
            <a:r>
              <a:t>La historia de su canonicidad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Todo libro primero llega a tener autoridad, reconocimiento por la comunidad judía.  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Luego su canonicidad  año 90 d. C. Janmia.</a:t>
            </a:r>
          </a:p>
          <a:p>
            <a:pPr lvl="1" marL="685800" indent="-228600">
              <a:spcBef>
                <a:spcPts val="500"/>
              </a:spcBef>
              <a:defRPr sz="2400"/>
            </a:pPr>
          </a:p>
          <a:p>
            <a:pPr lvl="1" marL="685800" indent="-228600">
              <a:spcBef>
                <a:spcPts val="500"/>
              </a:spcBef>
              <a:defRPr sz="2400"/>
            </a:pPr>
            <a:r>
              <a:t>Finalmente llega a ser reconocida como Palabra de Dios.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 idx="4294967295"/>
          </p:nvPr>
        </p:nvSpPr>
        <p:spPr>
          <a:xfrm>
            <a:off x="838200" y="365125"/>
            <a:ext cx="10515600" cy="8191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95527">
              <a:defRPr sz="4698"/>
            </a:lvl1pPr>
          </a:lstStyle>
          <a:p>
            <a:pPr>
              <a:defRPr sz="3828"/>
            </a:pPr>
            <a:r>
              <a:rPr sz="4698"/>
              <a:t>La Biblia</a:t>
            </a:r>
          </a:p>
        </p:txBody>
      </p:sp>
      <p:sp>
        <p:nvSpPr>
          <p:cNvPr id="24" name="Shape 24"/>
          <p:cNvSpPr/>
          <p:nvPr>
            <p:ph type="body" idx="4294967295"/>
          </p:nvPr>
        </p:nvSpPr>
        <p:spPr>
          <a:xfrm>
            <a:off x="838200" y="1519237"/>
            <a:ext cx="10515600" cy="46577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defTabSz="905255">
              <a:lnSpc>
                <a:spcPct val="80000"/>
              </a:lnSpc>
              <a:spcBef>
                <a:spcPts val="900"/>
              </a:spcBef>
              <a:buSzTx/>
              <a:buNone/>
              <a:defRPr sz="2574"/>
            </a:lvl1pPr>
          </a:lstStyle>
          <a:p>
            <a:pPr>
              <a:defRPr sz="2772"/>
            </a:pPr>
            <a:r>
              <a:rPr sz="2574"/>
              <a:t>“ESTE LIBRO contiene la mente de Dios, la condición del hombre, el camino de salvación, el destino de los pecadores y la bienaventuranza de los creyentes. Sus historias son verdaderas y sus decretos son inmutables. Léela para ser sabio, créela para ser salvo y practícala para ser santo. Contiene luz para guiarte, alimento para sustentarte y consuelo para animarte. Es el mapa del viajero, es el bastón del peregrino, la brújula del piloto, la espada del soldado, el cielo es abierto y las puertas del infierno son descubiertas. Cristo es su tema principal, nuestro bienestar es su propósito y la gloria de Dios es su finalidad. Debe llenar la mente, gobernar el corazón y guiar los pasos. Léela con calma, con frecuencia y con oración. Te ha sido dada en la vida, será abierta en el juicio y será recordada para siempre. Incluye las mayores responsabilidades, recompensará los mayores trabajos y condenará a todos los que tratan con ligereza su sagrado contenido”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BIBLIA</a:t>
            </a:r>
          </a:p>
        </p:txBody>
      </p:sp>
      <p:sp>
        <p:nvSpPr>
          <p:cNvPr id="27" name="Shape 27"/>
          <p:cNvSpPr/>
          <p:nvPr>
            <p:ph type="body" sz="half" idx="4294967295"/>
          </p:nvPr>
        </p:nvSpPr>
        <p:spPr>
          <a:xfrm>
            <a:off x="838200" y="1825625"/>
            <a:ext cx="10515600" cy="2012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lnSpc>
                <a:spcPct val="70000"/>
              </a:lnSpc>
              <a:buSzTx/>
              <a:buNone/>
            </a:pPr>
            <a:r>
              <a:t>BIBLIA  Gr. ”Biblon” papiro para escribir, libro, los libros.  De allí surge  lo que ahora conocemos como biblioteca sagrada.</a:t>
            </a:r>
          </a:p>
          <a:p>
            <a:pPr marL="0" indent="0">
              <a:lnSpc>
                <a:spcPct val="70000"/>
              </a:lnSpc>
              <a:buSzTx/>
              <a:buNone/>
            </a:pPr>
            <a:r>
              <a:t>Es sagrada para los judíos y luego para los cristianos</a:t>
            </a:r>
          </a:p>
          <a:p>
            <a:pPr marL="0" indent="0">
              <a:lnSpc>
                <a:spcPct val="70000"/>
              </a:lnSpc>
              <a:buSzTx/>
              <a:buNone/>
            </a:pPr>
            <a:endParaRPr sz="1500"/>
          </a:p>
          <a:p>
            <a:pPr marL="0" indent="0">
              <a:lnSpc>
                <a:spcPct val="70000"/>
              </a:lnSpc>
              <a:buSzTx/>
              <a:buNone/>
            </a:pPr>
            <a:endParaRPr sz="1500"/>
          </a:p>
          <a:p>
            <a:pPr marL="0" indent="0">
              <a:lnSpc>
                <a:spcPct val="70000"/>
              </a:lnSpc>
              <a:buSzTx/>
              <a:buNone/>
            </a:pPr>
            <a:r>
              <a:rPr sz="1500"/>
              <a:t>.</a:t>
            </a:r>
          </a:p>
        </p:txBody>
      </p:sp>
      <p:sp>
        <p:nvSpPr>
          <p:cNvPr id="28" name="Shape 28"/>
          <p:cNvSpPr/>
          <p:nvPr/>
        </p:nvSpPr>
        <p:spPr>
          <a:xfrm>
            <a:off x="839787" y="4341812"/>
            <a:ext cx="8305801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sz="2800"/>
              <a:t>Sus dos partes importantes.</a:t>
            </a:r>
            <a:endParaRPr sz="2800"/>
          </a:p>
          <a:p>
            <a:pPr/>
            <a:r>
              <a:rPr sz="2800"/>
              <a:t>Antiguo y nuevo testamento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ANTIGUO TESTAMENTO</a:t>
            </a:r>
          </a:p>
        </p:txBody>
      </p:sp>
      <p:sp>
        <p:nvSpPr>
          <p:cNvPr id="31" name="Shape 31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NOS VIENE POR MEDIO DE LOS JUDIOS.</a:t>
            </a:r>
          </a:p>
          <a:p>
            <a:pPr/>
            <a:r>
              <a:t>TESTAMENTO DERIVA DE LA PALABRA PACTO, ALIANZA CONVENIO</a:t>
            </a:r>
          </a:p>
          <a:p>
            <a:pPr/>
            <a:r>
              <a:t>Del hebreo berit.  Testamento viene del latín.  </a:t>
            </a:r>
          </a:p>
          <a:p>
            <a:pPr/>
            <a:r>
              <a:t>Berit expresa mejor lo planteado en el A. T. hace referencia a la alianza de Dios con su pueblo y no tanto a al última voluntad.</a:t>
            </a:r>
          </a:p>
          <a:p>
            <a:pPr/>
            <a:r>
              <a:t>Berit es el hebreo, se pasa al griego “diakeke”  disposición, arreglo, ultima disposición, finalmente testamento.</a:t>
            </a:r>
          </a:p>
          <a:p>
            <a:pPr/>
            <a:r>
              <a:t>La alianza es un don de Dios, o fruto de los designios humanos.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circl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LA BIBLIA COMO PALABRA DE DIOS</a:t>
            </a:r>
          </a:p>
        </p:txBody>
      </p:sp>
      <p:sp>
        <p:nvSpPr>
          <p:cNvPr id="34" name="Shape 34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La Bíblia contiene la revelación de Dios al hombre, por eso hablamos de que ella tiene la palabra de Dios.</a:t>
            </a:r>
          </a:p>
          <a:p>
            <a:pPr/>
            <a:r>
              <a:t>El pueblo judío es el medio.</a:t>
            </a:r>
          </a:p>
          <a:p>
            <a:pPr/>
            <a:r>
              <a:t>Encontramos en ella, la palabra de los profetas, de Jesús y los apóstoles.  Hebreos 1.1.2, </a:t>
            </a:r>
          </a:p>
          <a:p>
            <a:pPr/>
            <a:r>
              <a:t>Jesús es la Palabra hecha carne  Juan 1. 14</a:t>
            </a:r>
          </a:p>
          <a:p>
            <a:pPr/>
            <a:r>
              <a:t>La palabra por medio de los apóstoles Mt. 11:27 quien les oye a ustedes a mi me escucha.</a:t>
            </a:r>
          </a:p>
          <a:p>
            <a:pPr/>
            <a:r>
              <a:t>Lucas 1. 1-4 los apóstoles fueron testigos de la palabra.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La Biblia como Palabra de Dios</a:t>
            </a:r>
          </a:p>
        </p:txBody>
      </p:sp>
      <p:sp>
        <p:nvSpPr>
          <p:cNvPr id="37" name="Shape 37"/>
          <p:cNvSpPr/>
          <p:nvPr>
            <p:ph type="body" sz="half" idx="4294967295"/>
          </p:nvPr>
        </p:nvSpPr>
        <p:spPr>
          <a:xfrm>
            <a:off x="838200" y="1825625"/>
            <a:ext cx="10515600" cy="16383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Comunica un mensaje.  Generalmente Dios hablando a su pueblo, a una persona.  Es la comunicación yo y tu.  Ella es diálogo entre Dios y el hombre.</a:t>
            </a:r>
          </a:p>
        </p:txBody>
      </p:sp>
      <p:sp>
        <p:nvSpPr>
          <p:cNvPr id="38" name="Shape 38"/>
          <p:cNvSpPr/>
          <p:nvPr/>
        </p:nvSpPr>
        <p:spPr>
          <a:xfrm>
            <a:off x="838200" y="3598862"/>
            <a:ext cx="9645650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sz="2800"/>
              <a:t>Este mensaje interpela, llama a la fe, al seguimiento de Dios.  </a:t>
            </a:r>
            <a:endParaRPr sz="2800"/>
          </a:p>
          <a:p>
            <a:pPr/>
            <a:r>
              <a:rPr sz="2800"/>
              <a:t>Reclama una respuesta,  llama a la conversión.   Isaías 55:10-11</a:t>
            </a:r>
            <a:endParaRPr sz="2800"/>
          </a:p>
          <a:p>
            <a:pPr/>
            <a:r>
              <a:rPr sz="2800"/>
              <a:t>Es palabra viva, que actúa al exterior del hombre y dentro del hombre   salmos 19:6-7 convierte el alma.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Contenido de la Bíblia</a:t>
            </a:r>
          </a:p>
        </p:txBody>
      </p:sp>
      <p:sp>
        <p:nvSpPr>
          <p:cNvPr id="41" name="Shape 41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None/>
            </a:pPr>
            <a:r>
              <a:rPr sz="3600"/>
              <a:t>Antiguo testamento.</a:t>
            </a:r>
            <a:endParaRPr sz="3600"/>
          </a:p>
          <a:p>
            <a:pPr marL="0" indent="0">
              <a:buSzTx/>
              <a:buNone/>
            </a:pPr>
            <a:r>
              <a:rPr sz="3600"/>
              <a:t>En Hebreo contiene solo tres divisiones.</a:t>
            </a:r>
            <a:endParaRPr sz="3600"/>
          </a:p>
          <a:p>
            <a:pPr marL="0" indent="0">
              <a:buSzTx/>
              <a:buNone/>
            </a:pPr>
            <a:r>
              <a:rPr sz="3600"/>
              <a:t>Torah (ley),  Nebihim (profetas) ,</a:t>
            </a:r>
            <a:endParaRPr sz="3600"/>
          </a:p>
          <a:p>
            <a:pPr marL="0" indent="0">
              <a:buSzTx/>
              <a:buNone/>
            </a:pPr>
            <a:r>
              <a:rPr sz="3600"/>
              <a:t> Ketubin (escritos) .</a:t>
            </a:r>
            <a:endParaRPr sz="3600"/>
          </a:p>
          <a:p>
            <a:pPr marL="0" indent="0">
              <a:buSzTx/>
              <a:buNone/>
            </a:pPr>
            <a:r>
              <a:rPr sz="3600"/>
              <a:t>Ellos lo llaman Tanak  son la iniciales de las tres divisiones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 idx="4294967295"/>
          </p:nvPr>
        </p:nvSpPr>
        <p:spPr>
          <a:xfrm>
            <a:off x="838200" y="365125"/>
            <a:ext cx="10515600" cy="8318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La Biblia Hebrea</a:t>
            </a:r>
          </a:p>
        </p:txBody>
      </p:sp>
      <p:sp>
        <p:nvSpPr>
          <p:cNvPr id="44" name="Shape 44"/>
          <p:cNvSpPr/>
          <p:nvPr>
            <p:ph type="body" sz="quarter" idx="4294967295"/>
          </p:nvPr>
        </p:nvSpPr>
        <p:spPr>
          <a:xfrm>
            <a:off x="838200" y="1825624"/>
            <a:ext cx="2214563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lnSpc>
                <a:spcPct val="70000"/>
              </a:lnSpc>
              <a:buSzTx/>
              <a:buNone/>
            </a:pPr>
            <a:r>
              <a:rPr sz="1900"/>
              <a:t>Génesis (</a:t>
            </a:r>
            <a:r>
              <a:rPr sz="1900"/>
              <a:t>בֵרֵאשִׁית) [</a:t>
            </a:r>
            <a:r>
              <a:rPr sz="1900"/>
              <a:t>bereshit ‘en el comienzo’]</a:t>
            </a:r>
            <a:endParaRPr sz="1900"/>
          </a:p>
          <a:p>
            <a:pPr marL="0" indent="0">
              <a:lnSpc>
                <a:spcPct val="70000"/>
              </a:lnSpc>
              <a:buSzTx/>
              <a:buNone/>
            </a:pPr>
            <a:r>
              <a:rPr sz="1900"/>
              <a:t>Éxodo (</a:t>
            </a:r>
            <a:r>
              <a:rPr sz="1900"/>
              <a:t>שְמוֹת) [</a:t>
            </a:r>
            <a:r>
              <a:rPr sz="1900"/>
              <a:t>shmot ‘nombres’]</a:t>
            </a:r>
            <a:endParaRPr sz="1900"/>
          </a:p>
          <a:p>
            <a:pPr marL="0" indent="0">
              <a:lnSpc>
                <a:spcPct val="70000"/>
              </a:lnSpc>
              <a:buSzTx/>
              <a:buNone/>
            </a:pPr>
            <a:r>
              <a:rPr sz="1900"/>
              <a:t>Levítico (</a:t>
            </a:r>
            <a:r>
              <a:rPr sz="1900"/>
              <a:t>וָיִקְרָא) [</a:t>
            </a:r>
            <a:r>
              <a:rPr sz="1900"/>
              <a:t>vayikra ‘(y) lo llamó’]</a:t>
            </a:r>
            <a:endParaRPr sz="1900"/>
          </a:p>
          <a:p>
            <a:pPr marL="0" indent="0">
              <a:lnSpc>
                <a:spcPct val="70000"/>
              </a:lnSpc>
              <a:buSzTx/>
              <a:buNone/>
            </a:pPr>
            <a:r>
              <a:rPr sz="1900"/>
              <a:t>Números (</a:t>
            </a:r>
            <a:r>
              <a:rPr sz="1900"/>
              <a:t>בַמִדְבָר) [</a:t>
            </a:r>
            <a:r>
              <a:rPr sz="1900"/>
              <a:t>bamidbar ‘en el desierto’]</a:t>
            </a:r>
            <a:endParaRPr sz="1900"/>
          </a:p>
          <a:p>
            <a:pPr marL="0" indent="0">
              <a:lnSpc>
                <a:spcPct val="70000"/>
              </a:lnSpc>
              <a:buSzTx/>
              <a:buNone/>
            </a:pPr>
            <a:r>
              <a:rPr sz="1900"/>
              <a:t>Deuteronomio (</a:t>
            </a:r>
            <a:r>
              <a:rPr sz="1900"/>
              <a:t>דְבָרִים) [</a:t>
            </a:r>
            <a:r>
              <a:rPr sz="1900"/>
              <a:t>dvarim ‘palabras’]</a:t>
            </a:r>
          </a:p>
        </p:txBody>
      </p:sp>
      <p:grpSp>
        <p:nvGrpSpPr>
          <p:cNvPr id="47" name="Group 47"/>
          <p:cNvGrpSpPr/>
          <p:nvPr/>
        </p:nvGrpSpPr>
        <p:grpSpPr>
          <a:xfrm>
            <a:off x="838200" y="1391761"/>
            <a:ext cx="1955800" cy="497841"/>
            <a:chOff x="0" y="0"/>
            <a:chExt cx="1955800" cy="497840"/>
          </a:xfrm>
        </p:grpSpPr>
        <p:sp>
          <p:nvSpPr>
            <p:cNvPr id="45" name="Shape 45"/>
            <p:cNvSpPr/>
            <p:nvPr/>
          </p:nvSpPr>
          <p:spPr>
            <a:xfrm>
              <a:off x="0" y="63976"/>
              <a:ext cx="1955800" cy="369888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rgbClr val="41719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>
                  <a:solidFill>
                    <a:schemeClr val="accent3"/>
                  </a:solidFill>
                </a:defRPr>
              </a:pPr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0"/>
              <a:ext cx="1955800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800">
                  <a:solidFill>
                    <a:schemeClr val="accent3"/>
                  </a:solidFill>
                </a:defRPr>
              </a:lvl1pPr>
            </a:lstStyle>
            <a:p>
              <a:pPr>
                <a:defRPr sz="1800">
                  <a:solidFill>
                    <a:schemeClr val="accent4"/>
                  </a:solidFill>
                </a:defRPr>
              </a:pPr>
              <a:r>
                <a:rPr sz="2800">
                  <a:solidFill>
                    <a:schemeClr val="accent3"/>
                  </a:solidFill>
                </a:rPr>
                <a:t>TORAH</a:t>
              </a:r>
            </a:p>
          </p:txBody>
        </p:sp>
      </p:grpSp>
      <p:sp>
        <p:nvSpPr>
          <p:cNvPr id="48" name="Shape 48"/>
          <p:cNvSpPr/>
          <p:nvPr/>
        </p:nvSpPr>
        <p:spPr>
          <a:xfrm>
            <a:off x="2841550" y="1307681"/>
            <a:ext cx="3514726" cy="8894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Profetas Anteriores</a:t>
            </a:r>
          </a:p>
          <a:p>
            <a:pPr/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Josué</a:t>
            </a:r>
            <a:r>
              <a:t> (</a:t>
            </a:r>
            <a:r>
              <a:t>יֵהוֹשע) </a:t>
            </a:r>
            <a:r>
              <a:t>o (</a:t>
            </a:r>
            <a:r>
              <a:t>יֵהוֹשוּע) [</a:t>
            </a:r>
            <a:r>
              <a:rPr i="1"/>
              <a:t>Yehoshua</a:t>
            </a:r>
            <a:r>
              <a:t> ‘Jah es salvación’, ‘salvador’]</a:t>
            </a:r>
          </a:p>
          <a:p>
            <a:pPr/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Jueces</a:t>
            </a:r>
            <a:r>
              <a:t> (</a:t>
            </a:r>
            <a:r>
              <a:t>שוֹפְטִים) [</a:t>
            </a:r>
            <a:r>
              <a:rPr i="1"/>
              <a:t>Shoftim</a:t>
            </a:r>
            <a:r>
              <a:t> ‘jueces’]</a:t>
            </a:r>
          </a:p>
          <a:p>
            <a:pPr/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4" invalidUrl="" action="" tgtFrame="" tooltip="" history="1" highlightClick="0" endSnd="0"/>
              </a:rPr>
              <a:t>Samuel</a:t>
            </a:r>
            <a:r>
              <a:t> (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5" invalidUrl="" action="" tgtFrame="" tooltip="" history="1" highlightClick="0" endSnd="0"/>
              </a:rPr>
              <a:t>I Samuel</a:t>
            </a:r>
            <a:r>
              <a:t> y 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6" invalidUrl="" action="" tgtFrame="" tooltip="" history="1" highlightClick="0" endSnd="0"/>
              </a:rPr>
              <a:t>II Samuel</a:t>
            </a:r>
            <a:r>
              <a:t>) (</a:t>
            </a:r>
            <a:r>
              <a:t>שְמוּאֶל) [</a:t>
            </a:r>
            <a:r>
              <a:rPr i="1"/>
              <a:t>Shmuel</a:t>
            </a:r>
            <a:r>
              <a:t> ‘Dios escucha’]</a:t>
            </a:r>
          </a:p>
          <a:p>
            <a:pPr/>
            <a:r>
              <a:t>Reyes (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7" invalidUrl="" action="" tgtFrame="" tooltip="" history="1" highlightClick="0" endSnd="0"/>
              </a:rPr>
              <a:t>I Reyes</a:t>
            </a:r>
            <a:r>
              <a:t> y 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8" invalidUrl="" action="" tgtFrame="" tooltip="" history="1" highlightClick="0" endSnd="0"/>
              </a:rPr>
              <a:t>II Reyes</a:t>
            </a:r>
            <a:r>
              <a:t>) (</a:t>
            </a:r>
            <a:r>
              <a:t>מֶלַכִים) [</a:t>
            </a:r>
            <a:r>
              <a:rPr i="1"/>
              <a:t>melajim</a:t>
            </a:r>
            <a:r>
              <a:t> ‘reyes’]</a:t>
            </a:r>
          </a:p>
          <a:p>
            <a:pPr/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9" invalidUrl="" action="" tgtFrame="" tooltip="" history="1" highlightClick="0" endSnd="0"/>
              </a:rPr>
              <a:t>Isaías</a:t>
            </a:r>
            <a:r>
              <a:t> (</a:t>
            </a:r>
            <a:r>
              <a:t>יֶשַעָיה) [</a:t>
            </a:r>
            <a:r>
              <a:rPr i="1"/>
              <a:t>Yeshaya</a:t>
            </a:r>
            <a:r>
              <a:t> ‘Dios salvará’] o (</a:t>
            </a:r>
            <a:r>
              <a:t>יֶשַעָיהוּ) [</a:t>
            </a:r>
            <a:r>
              <a:rPr i="1"/>
              <a:t>Yeshayahu</a:t>
            </a:r>
            <a:r>
              <a:t>]</a:t>
            </a:r>
          </a:p>
          <a:p>
            <a:pPr/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0" invalidUrl="" action="" tgtFrame="" tooltip="" history="1" highlightClick="0" endSnd="0"/>
              </a:rPr>
              <a:t>Jeremías</a:t>
            </a:r>
            <a:r>
              <a:t> (</a:t>
            </a:r>
            <a:r>
              <a:t>יִרְמִיה) [</a:t>
            </a:r>
            <a:r>
              <a:rPr i="1"/>
              <a:t>Irmiya</a:t>
            </a:r>
            <a:r>
              <a:t> ‘Dios levanta’] o (</a:t>
            </a:r>
            <a:r>
              <a:t>יִרְמִיהוּ) [</a:t>
            </a:r>
            <a:r>
              <a:rPr i="1"/>
              <a:t>Irmiyahu</a:t>
            </a:r>
            <a:r>
              <a:t>]</a:t>
            </a:r>
          </a:p>
          <a:p>
            <a:pPr/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1" invalidUrl="" action="" tgtFrame="" tooltip="" history="1" highlightClick="0" endSnd="0"/>
              </a:rPr>
              <a:t>Ezequiel</a:t>
            </a:r>
            <a:r>
              <a:t> (</a:t>
            </a:r>
            <a:r>
              <a:t>יֶחֵזְקֵאל) [</a:t>
            </a:r>
            <a:r>
              <a:rPr i="1"/>
              <a:t>Yejezquel</a:t>
            </a:r>
            <a:r>
              <a:t> ‘Dios fortalecerá’]</a:t>
            </a:r>
          </a:p>
          <a:p>
            <a:pPr/>
            <a:r>
              <a:t>El libro de los 12 profetas menores: (</a:t>
            </a:r>
            <a:r>
              <a:t>תְרֶי עַשַר) [</a:t>
            </a:r>
            <a:r>
              <a:rPr i="1"/>
              <a:t>treyə asar</a:t>
            </a:r>
            <a:r>
              <a:t>, en arameo, ‘doce’]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</p:txBody>
      </p:sp>
      <p:grpSp>
        <p:nvGrpSpPr>
          <p:cNvPr id="51" name="Group 51"/>
          <p:cNvGrpSpPr/>
          <p:nvPr/>
        </p:nvGrpSpPr>
        <p:grpSpPr>
          <a:xfrm>
            <a:off x="6001616" y="655620"/>
            <a:ext cx="2572873" cy="563502"/>
            <a:chOff x="0" y="0"/>
            <a:chExt cx="2572871" cy="563501"/>
          </a:xfrm>
        </p:grpSpPr>
        <p:sp>
          <p:nvSpPr>
            <p:cNvPr id="49" name="Shape 49"/>
            <p:cNvSpPr/>
            <p:nvPr/>
          </p:nvSpPr>
          <p:spPr>
            <a:xfrm>
              <a:off x="0" y="0"/>
              <a:ext cx="2572872" cy="563502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rgbClr val="41719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/>
                  </a:solidFill>
                </a:defRPr>
              </a:pPr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91442"/>
              <a:ext cx="2572872" cy="3806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chemeClr val="accent3"/>
                  </a:solidFill>
                </a:defRPr>
              </a:lvl1pPr>
            </a:lstStyle>
            <a:p>
              <a:pPr>
                <a:defRPr>
                  <a:solidFill>
                    <a:schemeClr val="accent4"/>
                  </a:solidFill>
                </a:defRPr>
              </a:pPr>
              <a:r>
                <a:rPr>
                  <a:solidFill>
                    <a:schemeClr val="accent3"/>
                  </a:solidFill>
                </a:rPr>
                <a:t>PROFETAS </a:t>
              </a:r>
            </a:p>
          </p:txBody>
        </p:sp>
      </p:grpSp>
      <p:sp>
        <p:nvSpPr>
          <p:cNvPr id="52" name="Shape 52"/>
          <p:cNvSpPr/>
          <p:nvPr/>
        </p:nvSpPr>
        <p:spPr>
          <a:xfrm>
            <a:off x="6403825" y="1435940"/>
            <a:ext cx="2395539" cy="4818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Oseas (</a:t>
            </a:r>
            <a:r>
              <a:t>הוֹשֶע) [</a:t>
            </a:r>
            <a:r>
              <a:t>Osheha ‘salvó’]</a:t>
            </a:r>
          </a:p>
          <a:p>
            <a:pPr/>
            <a:r>
              <a:t>Joel (</a:t>
            </a:r>
            <a:r>
              <a:t>יוֹאֶל) [‘</a:t>
            </a:r>
            <a:r>
              <a:t>Yah es Dios’]</a:t>
            </a:r>
          </a:p>
          <a:p>
            <a:pPr/>
            <a:r>
              <a:t>Amós (</a:t>
            </a:r>
            <a:r>
              <a:t>עַמוֹס) [</a:t>
            </a:r>
            <a:r>
              <a:t>Amos ‘ocupado’, ‘el que lleva la carga’]</a:t>
            </a:r>
          </a:p>
          <a:p>
            <a:pPr/>
            <a:r>
              <a:t>Abdías (</a:t>
            </a:r>
            <a:r>
              <a:t>עוֹבַדְיה) [</a:t>
            </a:r>
            <a:r>
              <a:t>Ovdyəa ‘Dios trabajó’]</a:t>
            </a:r>
          </a:p>
          <a:p>
            <a:pPr/>
            <a:r>
              <a:t>Jonás (</a:t>
            </a:r>
            <a:r>
              <a:t>יוֹנַה) [</a:t>
            </a:r>
            <a:r>
              <a:t>Yona ‘paloma’]</a:t>
            </a:r>
          </a:p>
          <a:p>
            <a:pPr/>
            <a:r>
              <a:t>Miqueas (</a:t>
            </a:r>
            <a:r>
              <a:t>מִיכַה) [</a:t>
            </a:r>
            <a:r>
              <a:t>Mija, hay quienes piensan que significa ‘¿quién como Dios?’]</a:t>
            </a:r>
          </a:p>
          <a:p>
            <a:pPr/>
            <a:r>
              <a:t>Nahum (</a:t>
            </a:r>
            <a:r>
              <a:t>נַחוּם) [</a:t>
            </a:r>
          </a:p>
        </p:txBody>
      </p:sp>
      <p:sp>
        <p:nvSpPr>
          <p:cNvPr id="53" name="Shape 53"/>
          <p:cNvSpPr/>
          <p:nvPr/>
        </p:nvSpPr>
        <p:spPr>
          <a:xfrm>
            <a:off x="9053512" y="1484440"/>
            <a:ext cx="3009901" cy="5033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Najen ‘confortado’]</a:t>
            </a:r>
          </a:p>
          <a:p>
            <a:pPr/>
            <a:r>
              <a:t>Habacuc (</a:t>
            </a:r>
            <a:r>
              <a:t>חָבַקוּק) [</a:t>
            </a:r>
            <a:r>
              <a:t>Javacuc, una planta, en acadio, o ‘abrazado’]</a:t>
            </a:r>
          </a:p>
          <a:p>
            <a:pPr/>
            <a:r>
              <a:t>Sofonías (</a:t>
            </a:r>
            <a:r>
              <a:t>צְפַנְיה) [</a:t>
            </a:r>
            <a:r>
              <a:t>Tzfania ‘norte de Dios’, ‘ocultado de Dios’ o ‘agua de Dios’]</a:t>
            </a:r>
          </a:p>
          <a:p>
            <a:pPr/>
            <a:r>
              <a:t>Hageo (</a:t>
            </a:r>
            <a:r>
              <a:t>חָגַי) [</a:t>
            </a:r>
            <a:r>
              <a:t>Jagayə ‘vacación’ en lenguas semíticas, ‘mis vacaciones’ en hebreo]</a:t>
            </a:r>
          </a:p>
          <a:p>
            <a:pPr/>
            <a:r>
              <a:t>Zacarías (</a:t>
            </a:r>
            <a:r>
              <a:t>זכַרְיה) [</a:t>
            </a:r>
            <a:r>
              <a:t>Zaharia o Zejaría ‘Dios se acuerda’]</a:t>
            </a:r>
          </a:p>
          <a:p>
            <a:pPr/>
            <a:r>
              <a:t>Malaquías (</a:t>
            </a:r>
            <a:r>
              <a:t>מַלְאַכָי) [</a:t>
            </a:r>
            <a:r>
              <a:t>Malají ‘ángel’, o ‘mis ángeles’]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" grpId="6"/>
      <p:bldP build="whole" bldLvl="1" animBg="1" rev="0" advAuto="0" spid="51" grpId="3"/>
      <p:bldP build="whole" bldLvl="1" animBg="1" rev="0" advAuto="0" spid="48" grpId="4"/>
      <p:bldP build="p" bldLvl="1" animBg="1" rev="0" advAuto="0" spid="44" grpId="2"/>
      <p:bldP build="whole" bldLvl="1" animBg="1" rev="0" advAuto="0" spid="47" grpId="1"/>
      <p:bldP build="whole" bldLvl="1" animBg="1" rev="0" advAuto="0" spid="52" grpId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 idx="4294967295"/>
          </p:nvPr>
        </p:nvSpPr>
        <p:spPr>
          <a:xfrm>
            <a:off x="838200" y="365125"/>
            <a:ext cx="10515600" cy="7302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68680">
              <a:defRPr sz="4180"/>
            </a:lvl1pPr>
          </a:lstStyle>
          <a:p>
            <a:pPr/>
            <a:r>
              <a:t>ketubim</a:t>
            </a:r>
          </a:p>
        </p:txBody>
      </p:sp>
      <p:sp>
        <p:nvSpPr>
          <p:cNvPr id="56" name="Shape 56"/>
          <p:cNvSpPr/>
          <p:nvPr>
            <p:ph type="body" idx="4294967295"/>
          </p:nvPr>
        </p:nvSpPr>
        <p:spPr>
          <a:xfrm>
            <a:off x="838200" y="1095375"/>
            <a:ext cx="10515600" cy="50815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163285" indent="-163285">
              <a:lnSpc>
                <a:spcPct val="70000"/>
              </a:lnSpc>
            </a:pP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Salmos</a:t>
            </a:r>
            <a:r>
              <a:rPr sz="2000"/>
              <a:t> (</a:t>
            </a:r>
            <a:r>
              <a:rPr sz="2000"/>
              <a:t>תְּהִילִים) [</a:t>
            </a:r>
            <a:r>
              <a:rPr i="1" sz="2000"/>
              <a:t>Tehilim</a:t>
            </a:r>
            <a:r>
              <a:rPr sz="2000"/>
              <a:t> ‘alabanzas’]</a:t>
            </a:r>
            <a:endParaRPr sz="2000"/>
          </a:p>
          <a:p>
            <a:pPr marL="163285" indent="-163285">
              <a:lnSpc>
                <a:spcPct val="70000"/>
              </a:lnSpc>
            </a:pP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Proverbios</a:t>
            </a:r>
            <a:r>
              <a:rPr sz="2000"/>
              <a:t> (</a:t>
            </a:r>
            <a:r>
              <a:rPr sz="2000"/>
              <a:t>מִשְׁלֵי) [</a:t>
            </a:r>
            <a:r>
              <a:rPr i="1" sz="2000"/>
              <a:t>Mishlei</a:t>
            </a:r>
            <a:r>
              <a:rPr sz="2000"/>
              <a:t> ‘parecerse’, ‘ser semejante’; en su forma intensiva, ‘comparar’, ‘asemejar’]</a:t>
            </a:r>
            <a:endParaRPr sz="2000"/>
          </a:p>
          <a:p>
            <a:pPr marL="163285" indent="-163285">
              <a:lnSpc>
                <a:spcPct val="70000"/>
              </a:lnSpc>
            </a:pP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4" invalidUrl="" action="" tgtFrame="" tooltip="" history="1" highlightClick="0" endSnd="0"/>
              </a:rPr>
              <a:t>Job</a:t>
            </a:r>
            <a:r>
              <a:rPr sz="2000"/>
              <a:t> (</a:t>
            </a:r>
            <a:r>
              <a:rPr sz="2000"/>
              <a:t>אִיּוֹב) [</a:t>
            </a:r>
            <a:r>
              <a:rPr i="1" sz="2000"/>
              <a:t>Iyov</a:t>
            </a:r>
            <a:r>
              <a:rPr sz="2000"/>
              <a:t> ‘aquel que soporta penalidades’]</a:t>
            </a:r>
            <a:endParaRPr sz="2000"/>
          </a:p>
          <a:p>
            <a:pPr marL="163285" indent="-163285">
              <a:lnSpc>
                <a:spcPct val="70000"/>
              </a:lnSpc>
            </a:pPr>
            <a:r>
              <a:rPr sz="2000"/>
              <a:t>El </a:t>
            </a: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5" invalidUrl="" action="" tgtFrame="" tooltip="" history="1" highlightClick="0" endSnd="0"/>
              </a:rPr>
              <a:t>Cantar de los Cantares</a:t>
            </a:r>
            <a:r>
              <a:rPr sz="2000"/>
              <a:t> (</a:t>
            </a:r>
            <a:r>
              <a:rPr sz="2000"/>
              <a:t>שִׁיר הַשִּׁירִים) [</a:t>
            </a:r>
            <a:r>
              <a:rPr i="1" sz="2000"/>
              <a:t>Shir HaShirim</a:t>
            </a:r>
            <a:r>
              <a:rPr sz="2000"/>
              <a:t> —superlativo— ‘el más hermoso de los cantos’, ‘el canto por excelencia’]</a:t>
            </a:r>
            <a:endParaRPr sz="2000"/>
          </a:p>
          <a:p>
            <a:pPr marL="163285" indent="-163285">
              <a:lnSpc>
                <a:spcPct val="70000"/>
              </a:lnSpc>
            </a:pP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6" invalidUrl="" action="" tgtFrame="" tooltip="" history="1" highlightClick="0" endSnd="0"/>
              </a:rPr>
              <a:t>Rut</a:t>
            </a:r>
            <a:r>
              <a:rPr sz="2000"/>
              <a:t> (</a:t>
            </a:r>
            <a:r>
              <a:rPr sz="2000"/>
              <a:t>וּתר) [</a:t>
            </a:r>
            <a:r>
              <a:rPr i="1" sz="2000"/>
              <a:t>Rut</a:t>
            </a:r>
            <a:r>
              <a:rPr sz="2000"/>
              <a:t> ‘la compañera fiel’]</a:t>
            </a:r>
            <a:endParaRPr sz="2000"/>
          </a:p>
          <a:p>
            <a:pPr marL="163285" indent="-163285">
              <a:lnSpc>
                <a:spcPct val="70000"/>
              </a:lnSpc>
            </a:pP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7" invalidUrl="" action="" tgtFrame="" tooltip="" history="1" highlightClick="0" endSnd="0"/>
              </a:rPr>
              <a:t>Lamentaciones</a:t>
            </a:r>
            <a:r>
              <a:rPr sz="2000"/>
              <a:t> [</a:t>
            </a:r>
            <a:r>
              <a:rPr i="1" sz="2000"/>
              <a:t>Eija</a:t>
            </a:r>
            <a:r>
              <a:rPr sz="2000"/>
              <a:t>]</a:t>
            </a:r>
            <a:endParaRPr sz="2000"/>
          </a:p>
          <a:p>
            <a:pPr marL="163285" indent="-163285">
              <a:lnSpc>
                <a:spcPct val="70000"/>
              </a:lnSpc>
            </a:pP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8" invalidUrl="" action="" tgtFrame="" tooltip="" history="1" highlightClick="0" endSnd="0"/>
              </a:rPr>
              <a:t>Eclesiastés</a:t>
            </a:r>
            <a:r>
              <a:rPr sz="2000"/>
              <a:t> (</a:t>
            </a:r>
            <a:r>
              <a:rPr sz="2000"/>
              <a:t>קֹהֶלֶת) [</a:t>
            </a:r>
            <a:r>
              <a:rPr i="1" sz="2000"/>
              <a:t>Qohéleth</a:t>
            </a:r>
            <a:r>
              <a:rPr sz="2000"/>
              <a:t> ‘el congregador’]; (</a:t>
            </a:r>
            <a:r>
              <a:rPr sz="2000"/>
              <a:t>ἐκκλησιαστής) [</a:t>
            </a:r>
            <a:r>
              <a:rPr i="1" sz="2000"/>
              <a:t>Ekklesiastés</a:t>
            </a:r>
            <a:r>
              <a:rPr sz="2000"/>
              <a:t> ‘miembro de la congregación’ o ‘miembro de la asamblea’]</a:t>
            </a:r>
            <a:endParaRPr sz="2000"/>
          </a:p>
          <a:p>
            <a:pPr marL="163285" indent="-163285">
              <a:lnSpc>
                <a:spcPct val="70000"/>
              </a:lnSpc>
            </a:pP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9" invalidUrl="" action="" tgtFrame="" tooltip="" history="1" highlightClick="0" endSnd="0"/>
              </a:rPr>
              <a:t>Ester</a:t>
            </a:r>
            <a:r>
              <a:rPr sz="2000"/>
              <a:t> (</a:t>
            </a:r>
            <a:r>
              <a:rPr sz="2000"/>
              <a:t>אסתר) [</a:t>
            </a:r>
            <a:r>
              <a:rPr i="1" sz="2000"/>
              <a:t>Ester</a:t>
            </a:r>
            <a:r>
              <a:rPr sz="2000"/>
              <a:t>] o (</a:t>
            </a:r>
            <a:r>
              <a:rPr sz="2000"/>
              <a:t>הדסה) [</a:t>
            </a:r>
            <a:r>
              <a:rPr i="1" sz="2000"/>
              <a:t>Hadasa</a:t>
            </a:r>
            <a:r>
              <a:rPr sz="2000"/>
              <a:t>] [‘mirto’, ‘arrayán’ o ‘murta’], [</a:t>
            </a:r>
            <a:r>
              <a:rPr i="1" sz="2000"/>
              <a:t>Ester</a:t>
            </a:r>
            <a:r>
              <a:rPr sz="2000"/>
              <a:t>, en asirio-babilónico, ‘astro’ o ‘estrella’]</a:t>
            </a:r>
            <a:endParaRPr sz="2000"/>
          </a:p>
          <a:p>
            <a:pPr marL="163285" indent="-163285">
              <a:lnSpc>
                <a:spcPct val="70000"/>
              </a:lnSpc>
            </a:pP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0" invalidUrl="" action="" tgtFrame="" tooltip="" history="1" highlightClick="0" endSnd="0"/>
              </a:rPr>
              <a:t>Daniel</a:t>
            </a:r>
            <a:r>
              <a:rPr sz="2000"/>
              <a:t> (</a:t>
            </a:r>
            <a:r>
              <a:rPr sz="2000"/>
              <a:t>דָּנִיּאֵל) [</a:t>
            </a:r>
            <a:r>
              <a:rPr i="1" sz="2000"/>
              <a:t>Daniyyel</a:t>
            </a:r>
            <a:r>
              <a:rPr sz="2000"/>
              <a:t> ‘Dios es mi Juez’ o ‘juicio de Dios’].</a:t>
            </a:r>
            <a:endParaRPr sz="2000"/>
          </a:p>
          <a:p>
            <a:pPr marL="163285" indent="-163285">
              <a:lnSpc>
                <a:spcPct val="70000"/>
              </a:lnSpc>
            </a:pP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1" invalidUrl="" action="" tgtFrame="" tooltip="" history="1" highlightClick="0" endSnd="0"/>
              </a:rPr>
              <a:t>Esdras</a:t>
            </a:r>
            <a:r>
              <a:rPr sz="2000"/>
              <a:t> (</a:t>
            </a:r>
            <a:r>
              <a:rPr sz="2000"/>
              <a:t>עזרא) [</a:t>
            </a:r>
            <a:r>
              <a:rPr i="1" sz="2000"/>
              <a:t>Ezrá</a:t>
            </a:r>
            <a:r>
              <a:rPr sz="2000"/>
              <a:t> ‘al que Dios ayuda’] y </a:t>
            </a: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2" invalidUrl="" action="" tgtFrame="" tooltip="" history="1" highlightClick="0" endSnd="0"/>
              </a:rPr>
              <a:t>Nehemías</a:t>
            </a:r>
            <a:r>
              <a:rPr sz="2000"/>
              <a:t> (</a:t>
            </a:r>
            <a:r>
              <a:rPr sz="2000"/>
              <a:t>נְחֶמְיָה) [</a:t>
            </a:r>
            <a:r>
              <a:rPr i="1" sz="2000"/>
              <a:t>Nejemyahu</a:t>
            </a:r>
            <a:r>
              <a:rPr sz="2000"/>
              <a:t> o </a:t>
            </a:r>
            <a:r>
              <a:rPr i="1" sz="2000"/>
              <a:t>Nəḥemya</a:t>
            </a:r>
            <a:r>
              <a:rPr sz="2000"/>
              <a:t> ‘reconfortado por el Señor’]</a:t>
            </a:r>
            <a:endParaRPr sz="2000"/>
          </a:p>
          <a:p>
            <a:pPr marL="163285" indent="-163285">
              <a:lnSpc>
                <a:spcPct val="70000"/>
              </a:lnSpc>
            </a:pPr>
            <a:r>
              <a:rPr sz="2000"/>
              <a:t>Crónicas (</a:t>
            </a: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3" invalidUrl="" action="" tgtFrame="" tooltip="" history="1" highlightClick="0" endSnd="0"/>
              </a:rPr>
              <a:t>I Crónicas</a:t>
            </a:r>
            <a:r>
              <a:rPr sz="2000"/>
              <a:t> y </a:t>
            </a:r>
            <a:r>
              <a:rPr sz="2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4" invalidUrl="" action="" tgtFrame="" tooltip="" history="1" highlightClick="0" endSnd="0"/>
              </a:rPr>
              <a:t>II Crónicas</a:t>
            </a:r>
            <a:r>
              <a:rPr sz="2000"/>
              <a:t>) [</a:t>
            </a:r>
            <a:r>
              <a:rPr i="1" sz="2000"/>
              <a:t>Divrei HaYamim Alef, Bet</a:t>
            </a:r>
            <a:r>
              <a:rPr sz="2000"/>
              <a:t>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5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0" dur="500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5" dur="500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0" dur="500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5" dur="500"/>
                                        <p:tgtEl>
                                          <p:spTgt spid="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0" dur="500"/>
                                        <p:tgtEl>
                                          <p:spTgt spid="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6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9E5"/>
      </a:accent5>
      <a:accent6>
        <a:srgbClr val="D7712C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9E5"/>
      </a:accent5>
      <a:accent6>
        <a:srgbClr val="D7712C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