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1pPr>
    <a:lvl2pPr indent="2286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2pPr>
    <a:lvl3pPr indent="4572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3pPr>
    <a:lvl4pPr indent="6858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4pPr>
    <a:lvl5pPr indent="9144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5pPr>
    <a:lvl6pPr indent="11430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6pPr>
    <a:lvl7pPr indent="13716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7pPr>
    <a:lvl8pPr indent="16002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8pPr>
    <a:lvl9pPr indent="1828800" defTabSz="457200" latinLnBrk="0">
      <a:lnSpc>
        <a:spcPts val="3500"/>
      </a:lnSpc>
      <a:defRPr sz="2400">
        <a:solidFill>
          <a:srgbClr val="572E2D"/>
        </a:solidFill>
        <a:latin typeface="+mj-lt"/>
        <a:ea typeface="+mj-ea"/>
        <a:cs typeface="+mj-cs"/>
        <a:sym typeface="Chalkboard SE Regular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/>
          <p:nvPr>
            <p:ph type="sldNum" sz="quarter" idx="2"/>
          </p:nvPr>
        </p:nvSpPr>
        <p:spPr>
          <a:xfrm>
            <a:off x="6285652" y="8779791"/>
            <a:ext cx="3034455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1853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663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473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283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855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427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999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57133" marR="0" indent="-804333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00000"/>
        <a:buFontTx/>
        <a:buChar char="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3429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10287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 Amor Eterno"/>
          <p:cNvSpPr/>
          <p:nvPr>
            <p:ph type="title"/>
          </p:nvPr>
        </p:nvSpPr>
        <p:spPr>
          <a:xfrm>
            <a:off x="4551362" y="541337"/>
            <a:ext cx="7910513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81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23" name="La forma literaria del…"/>
          <p:cNvSpPr/>
          <p:nvPr>
            <p:ph type="body" sz="half" idx="1"/>
          </p:nvPr>
        </p:nvSpPr>
        <p:spPr>
          <a:xfrm>
            <a:off x="4767262" y="3792537"/>
            <a:ext cx="8128001" cy="4876801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230187" indent="-230187" defTabSz="1300162">
              <a:lnSpc>
                <a:spcPct val="85000"/>
              </a:lnSpc>
              <a:spcBef>
                <a:spcPts val="2800"/>
              </a:spcBef>
              <a:buClr>
                <a:srgbClr val="FFFFFF"/>
              </a:buClr>
              <a:buAutoNum type="romanUcPeriod" startAt="1"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La </a:t>
            </a:r>
            <a:r>
              <a:rPr u="sng">
                <a:solidFill>
                  <a:srgbClr val="F9E5A7"/>
                </a:solidFill>
              </a:rPr>
              <a:t>forma</a:t>
            </a:r>
            <a:r>
              <a:t> literaria</a:t>
            </a:r>
            <a:r>
              <a:rPr sz="3900"/>
              <a:t> del</a:t>
            </a:r>
            <a:endParaRPr sz="3900"/>
          </a:p>
          <a:p>
            <a:pPr marL="230187" indent="-230187" defTabSz="1300162">
              <a:lnSpc>
                <a:spcPct val="85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Apocalipsis   (</a:t>
            </a:r>
            <a:r>
              <a:rPr>
                <a:solidFill>
                  <a:srgbClr val="FFCC00"/>
                </a:solidFill>
              </a:rPr>
              <a:t>quiasma</a:t>
            </a:r>
            <a:r>
              <a:t>)</a:t>
            </a:r>
          </a:p>
          <a:p>
            <a:pPr marL="230187" indent="-230187" defTabSz="1300162">
              <a:lnSpc>
                <a:spcPct val="85000"/>
              </a:lnSpc>
              <a:spcBef>
                <a:spcPts val="28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II.	Las </a:t>
            </a:r>
            <a:r>
              <a:rPr u="sng">
                <a:solidFill>
                  <a:srgbClr val="F9E5A7"/>
                </a:solidFill>
              </a:rPr>
              <a:t>7 Visiones</a:t>
            </a:r>
            <a:r>
              <a:t> </a:t>
            </a:r>
          </a:p>
          <a:p>
            <a:pPr marL="230187" indent="-230187" defTabSz="1300162">
              <a:lnSpc>
                <a:spcPct val="85000"/>
              </a:lnSpc>
              <a:spcBef>
                <a:spcPts val="28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III.	El </a:t>
            </a:r>
            <a:r>
              <a:rPr u="sng">
                <a:solidFill>
                  <a:srgbClr val="F9E5A7"/>
                </a:solidFill>
              </a:rPr>
              <a:t>Punto </a:t>
            </a:r>
            <a:r>
              <a:t>Principal (12:11) </a:t>
            </a:r>
          </a:p>
          <a:p>
            <a:pPr marL="230187" indent="-230187" defTabSz="1300162">
              <a:lnSpc>
                <a:spcPct val="85000"/>
              </a:lnSpc>
              <a:spcBef>
                <a:spcPts val="28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IV.	El </a:t>
            </a:r>
            <a:r>
              <a:rPr u="sng">
                <a:solidFill>
                  <a:srgbClr val="F9E5A7"/>
                </a:solidFill>
              </a:rPr>
              <a:t>Simbolismo</a:t>
            </a:r>
          </a:p>
        </p:txBody>
      </p:sp>
      <p:sp>
        <p:nvSpPr>
          <p:cNvPr id="24" name="Jesús con su Esposa  en el Apocalipsis"/>
          <p:cNvSpPr/>
          <p:nvPr/>
        </p:nvSpPr>
        <p:spPr>
          <a:xfrm>
            <a:off x="5092700" y="2085975"/>
            <a:ext cx="7153275" cy="124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lnSpc>
                <a:spcPct val="85000"/>
              </a:lnSpc>
              <a:defRPr sz="3900">
                <a:solidFill>
                  <a:srgbClr val="F9E5A7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Jesús con su Esposa </a:t>
            </a:r>
            <a:br/>
            <a:r>
              <a:t>en el Apocalipsis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nodeType="with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1"/>
      <p:bldP build="whole" bldLvl="1" animBg="1" rev="0" advAuto="0" spid="24" grpId="2"/>
      <p:bldP build="p" bldLvl="5" animBg="1" rev="0" advAuto="0" spid="23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imbolismo"/>
          <p:cNvSpPr/>
          <p:nvPr>
            <p:ph type="title"/>
          </p:nvPr>
        </p:nvSpPr>
        <p:spPr>
          <a:xfrm>
            <a:off x="4984750" y="215900"/>
            <a:ext cx="7477125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Simbolismo</a:t>
            </a:r>
          </a:p>
        </p:txBody>
      </p:sp>
      <p:sp>
        <p:nvSpPr>
          <p:cNvPr id="169" name="4a Visión:  Esposa come el…"/>
          <p:cNvSpPr/>
          <p:nvPr>
            <p:ph type="body" idx="1"/>
          </p:nvPr>
        </p:nvSpPr>
        <p:spPr>
          <a:xfrm>
            <a:off x="5634037" y="1530350"/>
            <a:ext cx="7370763" cy="7680325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defTabSz="1300162">
              <a:lnSpc>
                <a:spcPct val="90000"/>
              </a:lnSpc>
              <a:spcBef>
                <a:spcPts val="700"/>
              </a:spcBef>
              <a:buSzTx/>
              <a:buNone/>
              <a:defRPr sz="4200" u="sng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4</a:t>
            </a:r>
            <a:r>
              <a:rPr baseline="31000"/>
              <a:t>a</a:t>
            </a:r>
            <a:r>
              <a:t> Visión</a:t>
            </a:r>
            <a:r>
              <a:rPr u="none">
                <a:solidFill>
                  <a:srgbClr val="FFFFFF"/>
                </a:solidFill>
              </a:rPr>
              <a:t>:  Esposa </a:t>
            </a:r>
            <a:r>
              <a:rPr b="1">
                <a:solidFill>
                  <a:srgbClr val="66FFFF"/>
                </a:solidFill>
              </a:rPr>
              <a:t>come</a:t>
            </a:r>
            <a:r>
              <a:rPr u="none">
                <a:solidFill>
                  <a:srgbClr val="FFFFFF"/>
                </a:solidFill>
              </a:rPr>
              <a:t> el </a:t>
            </a:r>
            <a:endParaRPr>
              <a:solidFill>
                <a:srgbClr val="FFFFFF"/>
              </a:solidFill>
            </a:endParaRPr>
          </a:p>
          <a:p>
            <a:pPr marL="0" indent="0" defTabSz="1300162">
              <a:lnSpc>
                <a:spcPct val="70000"/>
              </a:lnSpc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      evangelio y lo proclama</a:t>
            </a:r>
          </a:p>
          <a:p>
            <a:pPr marL="0" indent="0" defTabSz="1300162">
              <a:lnSpc>
                <a:spcPct val="90000"/>
              </a:lnSpc>
              <a:spcBef>
                <a:spcPts val="150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 u="sng">
                <a:solidFill>
                  <a:srgbClr val="66FFFF"/>
                </a:solidFill>
              </a:rPr>
              <a:t>Los 2 Testigos</a:t>
            </a:r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1) </a:t>
            </a:r>
            <a:r>
              <a:rPr>
                <a:solidFill>
                  <a:srgbClr val="FFFF00"/>
                </a:solidFill>
              </a:rPr>
              <a:t>El Espíritu</a:t>
            </a:r>
            <a:r>
              <a:t> </a:t>
            </a:r>
            <a:r>
              <a:rPr sz="3400"/>
              <a:t>(2 olivos)</a:t>
            </a:r>
            <a:endParaRPr sz="3400"/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2) </a:t>
            </a:r>
            <a:r>
              <a:rPr>
                <a:solidFill>
                  <a:srgbClr val="FFFF00"/>
                </a:solidFill>
              </a:rPr>
              <a:t>La Palabra</a:t>
            </a:r>
            <a:r>
              <a:t> </a:t>
            </a:r>
            <a:r>
              <a:rPr sz="3400"/>
              <a:t>(2 candeleros)</a:t>
            </a:r>
            <a:endParaRPr sz="3400"/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    </a:t>
            </a:r>
            <a:r>
              <a:rPr sz="3400"/>
              <a:t>(Oración y milagros)</a:t>
            </a:r>
            <a:endParaRPr sz="3400"/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3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     (</a:t>
            </a:r>
            <a:r>
              <a:rPr sz="4500">
                <a:solidFill>
                  <a:srgbClr val="66FFFF"/>
                </a:solidFill>
              </a:rPr>
              <a:t>7</a:t>
            </a:r>
            <a:r>
              <a:rPr>
                <a:solidFill>
                  <a:srgbClr val="66FFFF"/>
                </a:solidFill>
              </a:rPr>
              <a:t>a Trompeta: Cristo reina</a:t>
            </a:r>
            <a:r>
              <a:t> )</a:t>
            </a:r>
          </a:p>
          <a:p>
            <a:pPr marL="0" indent="0" defTabSz="1300162">
              <a:lnSpc>
                <a:spcPct val="90000"/>
              </a:lnSpc>
              <a:spcBef>
                <a:spcPts val="1900"/>
              </a:spcBef>
              <a:buSzTx/>
              <a:buNone/>
              <a:defRPr sz="4200" u="sng">
                <a:solidFill>
                  <a:srgbClr val="FFCC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5</a:t>
            </a:r>
            <a:r>
              <a:rPr baseline="31000"/>
              <a:t>a</a:t>
            </a:r>
            <a:r>
              <a:t> Visión</a:t>
            </a:r>
            <a:r>
              <a:rPr u="none">
                <a:solidFill>
                  <a:srgbClr val="FFFFFF"/>
                </a:solidFill>
              </a:rPr>
              <a:t>:  </a:t>
            </a:r>
            <a:r>
              <a:rPr>
                <a:solidFill>
                  <a:srgbClr val="FFFFFF"/>
                </a:solidFill>
              </a:rPr>
              <a:t>Iglesia triunfante</a:t>
            </a:r>
            <a:endParaRPr>
              <a:solidFill>
                <a:srgbClr val="FFFFFF"/>
              </a:solidFill>
            </a:endParaRPr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1)  La sangre</a:t>
            </a:r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 sz="4200"/>
              <a:t>2)  La palabra</a:t>
            </a:r>
            <a:r>
              <a:t> </a:t>
            </a:r>
            <a:r>
              <a:rPr sz="3100"/>
              <a:t>(testimonio)</a:t>
            </a:r>
            <a:endParaRPr sz="3100"/>
          </a:p>
          <a:p>
            <a:pPr marL="0" indent="0" defTabSz="1300162">
              <a:lnSpc>
                <a:spcPct val="90000"/>
              </a:lnSpc>
              <a:spcBef>
                <a:spcPts val="0"/>
              </a:spcBef>
              <a:buSzTx/>
              <a:buNone/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 sz="4200"/>
              <a:t>3)  La cruz personal</a:t>
            </a:r>
          </a:p>
        </p:txBody>
      </p:sp>
      <p:sp>
        <p:nvSpPr>
          <p:cNvPr id="170" name="(12)  el dragón – Satanás…"/>
          <p:cNvSpPr/>
          <p:nvPr/>
        </p:nvSpPr>
        <p:spPr>
          <a:xfrm>
            <a:off x="323850" y="6067425"/>
            <a:ext cx="4876800" cy="2303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marL="128587" indent="-128587" algn="l" defTabSz="1300162"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(12)  el dragón – </a:t>
            </a:r>
            <a:r>
              <a:rPr u="sng"/>
              <a:t>Satanás</a:t>
            </a:r>
            <a:endParaRPr u="sng"/>
          </a:p>
          <a:p>
            <a:pPr marL="128587" indent="-128587" algn="l" defTabSz="1300162">
              <a:spcBef>
                <a:spcPts val="1000"/>
              </a:spcBef>
              <a:buClr>
                <a:srgbClr val="FFFFFF"/>
              </a:buClr>
              <a:buSzPct val="100000"/>
              <a:buAutoNum type="alphaLcParenBoth" startAt="13"/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la bestia – </a:t>
            </a:r>
            <a:r>
              <a:rPr u="sng"/>
              <a:t>anticristo</a:t>
            </a:r>
            <a:endParaRPr u="sng"/>
          </a:p>
          <a:p>
            <a:pPr marL="128587" indent="-128587" algn="l" defTabSz="1300162"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 (espíritu del mundo) </a:t>
            </a:r>
          </a:p>
          <a:p>
            <a:pPr marL="128587" indent="-128587" algn="l" defTabSz="1300162"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(17)  Babilonia /Ramera –  </a:t>
            </a:r>
            <a:endParaRPr u="sng"/>
          </a:p>
          <a:p>
            <a:pPr marL="128587" indent="-128587" algn="l" defTabSz="1300162"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     </a:t>
            </a:r>
            <a:r>
              <a:rPr u="sng"/>
              <a:t>Falsa religión</a:t>
            </a:r>
          </a:p>
        </p:txBody>
      </p:sp>
      <p:sp>
        <p:nvSpPr>
          <p:cNvPr id="171" name="(10)"/>
          <p:cNvSpPr/>
          <p:nvPr/>
        </p:nvSpPr>
        <p:spPr>
          <a:xfrm>
            <a:off x="4876800" y="1597025"/>
            <a:ext cx="974725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(10)</a:t>
            </a:r>
          </a:p>
        </p:txBody>
      </p:sp>
      <p:sp>
        <p:nvSpPr>
          <p:cNvPr id="172" name="(11)"/>
          <p:cNvSpPr/>
          <p:nvPr/>
        </p:nvSpPr>
        <p:spPr>
          <a:xfrm>
            <a:off x="4856162" y="2836862"/>
            <a:ext cx="974726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(11)</a:t>
            </a:r>
          </a:p>
        </p:txBody>
      </p:sp>
      <p:sp>
        <p:nvSpPr>
          <p:cNvPr id="173" name="(12)"/>
          <p:cNvSpPr/>
          <p:nvPr/>
        </p:nvSpPr>
        <p:spPr>
          <a:xfrm>
            <a:off x="4856162" y="6135687"/>
            <a:ext cx="974726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(12)</a:t>
            </a:r>
          </a:p>
        </p:txBody>
      </p:sp>
      <p:sp>
        <p:nvSpPr>
          <p:cNvPr id="174" name="Un Amor Eterno"/>
          <p:cNvSpPr/>
          <p:nvPr/>
        </p:nvSpPr>
        <p:spPr>
          <a:xfrm>
            <a:off x="757237" y="-289736"/>
            <a:ext cx="3360738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1000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1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1000"/>
                                        <p:tgtEl>
                                          <p:spTgt spid="1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1"/>
      <p:bldP build="p" bldLvl="5" animBg="1" rev="0" advAuto="0" spid="169" grpId="2"/>
      <p:bldP build="whole" bldLvl="1" animBg="1" rev="0" advAuto="0" spid="172" grpId="3"/>
      <p:bldP build="whole" bldLvl="1" animBg="1" rev="0" advAuto="0" spid="173" grpId="4"/>
      <p:bldP build="whole" bldLvl="1" animBg="1" rev="0" advAuto="0" spid="170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¿Por qué existe tanta confusión?"/>
          <p:cNvSpPr/>
          <p:nvPr>
            <p:ph type="title"/>
          </p:nvPr>
        </p:nvSpPr>
        <p:spPr>
          <a:xfrm>
            <a:off x="4441825" y="649287"/>
            <a:ext cx="8020050" cy="1409701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41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¿Por qué existe tanta confusión?</a:t>
            </a:r>
          </a:p>
        </p:txBody>
      </p:sp>
      <p:sp>
        <p:nvSpPr>
          <p:cNvPr id="177" name="La Crítica textual…"/>
          <p:cNvSpPr/>
          <p:nvPr>
            <p:ph type="body" sz="half" idx="1"/>
          </p:nvPr>
        </p:nvSpPr>
        <p:spPr>
          <a:xfrm>
            <a:off x="5418137" y="3359150"/>
            <a:ext cx="6394451" cy="5851525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215900" indent="-215900" defTabSz="1300162">
              <a:spcBef>
                <a:spcPts val="0"/>
              </a:spcBef>
              <a:buClr>
                <a:srgbClr val="FFFFFF"/>
              </a:buClr>
              <a:buAutoNum type="arabicParenR" startAt="1"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La Crítica textual</a:t>
            </a:r>
          </a:p>
          <a:p>
            <a:pPr marL="215900" indent="-215900" defTabSz="1300162"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(ciencia joven)</a:t>
            </a:r>
          </a:p>
          <a:p>
            <a:pPr marL="215900" indent="-215900" defTabSz="1300162">
              <a:lnSpc>
                <a:spcPct val="150000"/>
              </a:lnSpc>
              <a:spcBef>
                <a:spcPts val="70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2)	Cultura </a:t>
            </a:r>
            <a:r>
              <a:rPr u="sng"/>
              <a:t>occidental</a:t>
            </a:r>
            <a:r>
              <a:t> vs.</a:t>
            </a:r>
          </a:p>
          <a:p>
            <a:pPr marL="215900" indent="-215900" defTabSz="1300162">
              <a:lnSpc>
                <a:spcPct val="70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 u="sng"/>
              <a:t>oriental</a:t>
            </a:r>
            <a:endParaRPr u="sng"/>
          </a:p>
          <a:p>
            <a:pPr marL="215900" indent="-215900" defTabSz="1300162">
              <a:lnSpc>
                <a:spcPct val="150000"/>
              </a:lnSpc>
              <a:spcBef>
                <a:spcPts val="70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3)	Paradigma linear</a:t>
            </a:r>
          </a:p>
          <a:p>
            <a:pPr marL="215900" indent="-215900" defTabSz="1300162">
              <a:lnSpc>
                <a:spcPct val="150000"/>
              </a:lnSpc>
              <a:spcBef>
                <a:spcPts val="0"/>
              </a:spcBef>
              <a:buClr>
                <a:srgbClr val="434443"/>
              </a:buClr>
              <a:buAutoNum type="arabicParenR" startAt="4"/>
              <a:defRPr sz="3900">
                <a:solidFill>
                  <a:srgbClr val="434443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.</a:t>
            </a:r>
            <a:r>
              <a:rPr b="1" i="1">
                <a:solidFill>
                  <a:srgbClr val="FFFFFF"/>
                </a:solidFill>
              </a:rPr>
              <a:t>Hiper</a:t>
            </a:r>
            <a:r>
              <a:rPr>
                <a:solidFill>
                  <a:srgbClr val="FFFFFF"/>
                </a:solidFill>
              </a:rPr>
              <a:t>-literalismo de</a:t>
            </a:r>
            <a:endParaRPr>
              <a:solidFill>
                <a:srgbClr val="FFFFFF"/>
              </a:solidFill>
            </a:endParaRPr>
          </a:p>
          <a:p>
            <a:pPr marL="215900" indent="-215900" defTabSz="1300162">
              <a:lnSpc>
                <a:spcPct val="85000"/>
              </a:lnSpc>
              <a:spcBef>
                <a:spcPts val="0"/>
              </a:spcBef>
              <a:buSzTx/>
              <a:buNone/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símbolos</a:t>
            </a:r>
          </a:p>
        </p:txBody>
      </p:sp>
      <p:sp>
        <p:nvSpPr>
          <p:cNvPr id="178" name="Figura"/>
          <p:cNvSpPr/>
          <p:nvPr/>
        </p:nvSpPr>
        <p:spPr>
          <a:xfrm>
            <a:off x="5505450" y="2173287"/>
            <a:ext cx="1301750" cy="758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Un Amor Eterno"/>
          <p:cNvSpPr/>
          <p:nvPr/>
        </p:nvSpPr>
        <p:spPr>
          <a:xfrm>
            <a:off x="757237" y="-289736"/>
            <a:ext cx="3360738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180" name="4)"/>
          <p:cNvSpPr/>
          <p:nvPr/>
        </p:nvSpPr>
        <p:spPr>
          <a:xfrm>
            <a:off x="5435600" y="7332662"/>
            <a:ext cx="758825" cy="715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4)</a:t>
            </a:r>
          </a:p>
        </p:txBody>
      </p:sp>
      <p:pic>
        <p:nvPicPr>
          <p:cNvPr id="181" name="Apocalipsis 6-22.jpeg" descr="Apocalipsis 6-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387" y="2274887"/>
            <a:ext cx="12353926" cy="7261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16" presetID="23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8" dur="1000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2" dur="1000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6"/>
      <p:bldP build="p" bldLvl="5" animBg="1" rev="0" advAuto="0" spid="177" grpId="1"/>
      <p:bldP build="whole" bldLvl="1" animBg="1" rev="0" advAuto="0" spid="181" grpId="2"/>
      <p:bldP build="whole" bldLvl="1" animBg="1" rev="0" advAuto="0" spid="178" grpId="3"/>
      <p:bldP build="whole" bldLvl="1" animBg="1" rev="0" advAuto="0" spid="178" grpId="4"/>
      <p:bldP build="whole" bldLvl="1" animBg="1" rev="0" advAuto="0" spid="181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ángulo"/>
          <p:cNvSpPr/>
          <p:nvPr/>
        </p:nvSpPr>
        <p:spPr>
          <a:xfrm>
            <a:off x="0" y="2600325"/>
            <a:ext cx="13004800" cy="6502400"/>
          </a:xfrm>
          <a:prstGeom prst="rect">
            <a:avLst/>
          </a:prstGeom>
          <a:solidFill>
            <a:srgbClr val="FFFFFF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84" name="Apocalipsis Quiasma bosq.jpeg" descr="Apocalipsis Quiasma bosq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76962" y="3098800"/>
            <a:ext cx="6827838" cy="546258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2 Paradigmas 1 linear        y       1 quiástico"/>
          <p:cNvSpPr/>
          <p:nvPr>
            <p:ph type="title"/>
          </p:nvPr>
        </p:nvSpPr>
        <p:spPr>
          <a:xfrm>
            <a:off x="1258887" y="541337"/>
            <a:ext cx="10512426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/>
          <a:p>
            <a:pPr defTabSz="1300162">
              <a:defRPr sz="41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 Paradigmas</a:t>
            </a:r>
            <a:br/>
            <a:r>
              <a:rPr u="sng"/>
              <a:t>1 linear</a:t>
            </a:r>
            <a:r>
              <a:t>        y       </a:t>
            </a:r>
            <a:r>
              <a:rPr u="sng"/>
              <a:t>1 quiástico</a:t>
            </a:r>
          </a:p>
        </p:txBody>
      </p:sp>
      <p:pic>
        <p:nvPicPr>
          <p:cNvPr id="186" name="Apocalipsis 6-22.jpeg" descr="Apocalipsis 6-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889375"/>
            <a:ext cx="5959475" cy="4562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ínea"/>
          <p:cNvSpPr/>
          <p:nvPr/>
        </p:nvSpPr>
        <p:spPr>
          <a:xfrm flipH="1">
            <a:off x="6021387" y="2836862"/>
            <a:ext cx="1" cy="6069014"/>
          </a:xfrm>
          <a:prstGeom prst="line">
            <a:avLst/>
          </a:prstGeom>
          <a:ln w="108373">
            <a:solidFill>
              <a:srgbClr val="3366CC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Figura"/>
          <p:cNvSpPr/>
          <p:nvPr/>
        </p:nvSpPr>
        <p:spPr>
          <a:xfrm>
            <a:off x="2382837" y="3792537"/>
            <a:ext cx="758826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" name="Figura"/>
          <p:cNvSpPr/>
          <p:nvPr/>
        </p:nvSpPr>
        <p:spPr>
          <a:xfrm>
            <a:off x="8797925" y="3013075"/>
            <a:ext cx="1084263" cy="54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2"/>
      <p:bldP build="whole" bldLvl="1" animBg="1" rev="0" advAuto="0" spid="1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ensajes de Jesús  para su Esposa"/>
          <p:cNvSpPr/>
          <p:nvPr>
            <p:ph type="title"/>
          </p:nvPr>
        </p:nvSpPr>
        <p:spPr>
          <a:xfrm>
            <a:off x="4984750" y="541337"/>
            <a:ext cx="7477125" cy="1841501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/>
          <a:p>
            <a:pPr defTabSz="1300162">
              <a:lnSpc>
                <a:spcPct val="85000"/>
              </a:lnSpc>
              <a:defRPr sz="37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Mensajes de Jesús</a:t>
            </a:r>
            <a:r>
              <a:rPr sz="4700"/>
              <a:t> </a:t>
            </a:r>
            <a:br>
              <a:rPr sz="4700"/>
            </a:br>
            <a:r>
              <a:rPr sz="7000"/>
              <a:t>para su Esposa</a:t>
            </a:r>
          </a:p>
        </p:txBody>
      </p:sp>
      <p:sp>
        <p:nvSpPr>
          <p:cNvPr id="192" name="Jesús es mi Esposo eterno…"/>
          <p:cNvSpPr/>
          <p:nvPr>
            <p:ph type="body" idx="1"/>
          </p:nvPr>
        </p:nvSpPr>
        <p:spPr>
          <a:xfrm>
            <a:off x="4767262" y="2708275"/>
            <a:ext cx="8020051" cy="6610350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defTabSz="1300162">
              <a:lnSpc>
                <a:spcPct val="150000"/>
              </a:lnSpc>
              <a:spcBef>
                <a:spcPts val="700"/>
              </a:spcBef>
              <a:buSzTx/>
              <a:buNone/>
              <a:defRPr sz="51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Jesús es mi Esposo eterno</a:t>
            </a:r>
          </a:p>
          <a:p>
            <a:pPr marL="0" indent="0" defTabSz="1300162">
              <a:lnSpc>
                <a:spcPct val="120000"/>
              </a:lnSpc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 ¿A quién </a:t>
            </a:r>
            <a:r>
              <a:rPr u="sng">
                <a:solidFill>
                  <a:srgbClr val="FFFF00"/>
                </a:solidFill>
              </a:rPr>
              <a:t>adoraré</a:t>
            </a:r>
            <a:r>
              <a:t>?</a:t>
            </a:r>
          </a:p>
          <a:p>
            <a:pPr marL="0" indent="0" defTabSz="1300162">
              <a:lnSpc>
                <a:spcPct val="120000"/>
              </a:lnSpc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 ¿A quién </a:t>
            </a:r>
            <a:r>
              <a:rPr u="sng">
                <a:solidFill>
                  <a:srgbClr val="FFFF00"/>
                </a:solidFill>
              </a:rPr>
              <a:t>seguiré</a:t>
            </a:r>
            <a:r>
              <a:t>?</a:t>
            </a:r>
          </a:p>
          <a:p>
            <a:pPr marL="0" indent="0" defTabSz="1300162">
              <a:lnSpc>
                <a:spcPct val="120000"/>
              </a:lnSpc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 ¿Por cuáles </a:t>
            </a:r>
            <a:r>
              <a:rPr u="sng">
                <a:solidFill>
                  <a:srgbClr val="FFFF00"/>
                </a:solidFill>
              </a:rPr>
              <a:t>valores</a:t>
            </a:r>
            <a:r>
              <a:t> viviré?</a:t>
            </a:r>
          </a:p>
          <a:p>
            <a:pPr marL="0" indent="0" defTabSz="1300162">
              <a:lnSpc>
                <a:spcPct val="120000"/>
              </a:lnSpc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 ¿Qué ciudad formará mi</a:t>
            </a:r>
          </a:p>
          <a:p>
            <a:pPr marL="0" indent="0" defTabSz="1300162">
              <a:lnSpc>
                <a:spcPct val="85000"/>
              </a:lnSpc>
              <a:spcBef>
                <a:spcPts val="0"/>
              </a:spcBef>
              <a:buSzTx/>
              <a:buNone/>
              <a:defRPr sz="4500">
                <a:solidFill>
                  <a:srgbClr val="FFFF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 </a:t>
            </a:r>
            <a:r>
              <a:rPr u="sng"/>
              <a:t>estilo de vida</a:t>
            </a:r>
            <a:r>
              <a:rPr>
                <a:solidFill>
                  <a:srgbClr val="FFFFFF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irc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Reina con Cristo.jpeg" descr="Reina con Cristo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75650" y="2382837"/>
            <a:ext cx="4629150" cy="693578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¿Somos ahora un REINO de sacerdotes?…"/>
          <p:cNvSpPr/>
          <p:nvPr/>
        </p:nvSpPr>
        <p:spPr>
          <a:xfrm>
            <a:off x="974725" y="1408112"/>
            <a:ext cx="12030075" cy="71294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sz="51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¿Somos </a:t>
            </a:r>
            <a:r>
              <a:rPr u="sng">
                <a:solidFill>
                  <a:srgbClr val="66FFFF"/>
                </a:solidFill>
              </a:rPr>
              <a:t>ahora</a:t>
            </a:r>
            <a:r>
              <a:t> un </a:t>
            </a:r>
            <a:r>
              <a:rPr sz="45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REINO</a:t>
            </a:r>
            <a:r>
              <a:t> de sacerdotes?</a:t>
            </a:r>
          </a:p>
          <a:p>
            <a:pPr algn="l" defTabSz="1300162">
              <a:defRPr b="1" sz="2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(</a:t>
            </a:r>
            <a:r>
              <a:rPr u="sng"/>
              <a:t>Col.1:13</a:t>
            </a:r>
            <a:r>
              <a:t>; </a:t>
            </a:r>
            <a:r>
              <a:rPr u="sng"/>
              <a:t>1P.2:5</a:t>
            </a:r>
            <a:r>
              <a:t>; </a:t>
            </a:r>
            <a:r>
              <a:rPr u="sng"/>
              <a:t>Ap.1:6</a:t>
            </a:r>
            <a:r>
              <a:t>; </a:t>
            </a:r>
            <a:r>
              <a:rPr u="sng"/>
              <a:t>5:10</a:t>
            </a:r>
            <a:r>
              <a:t>)</a:t>
            </a:r>
          </a:p>
          <a:p>
            <a:pPr algn="l" defTabSz="1300162">
              <a:defRPr b="1" sz="2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</a:p>
          <a:p>
            <a:pPr algn="l" defTabSz="1300162">
              <a:lnSpc>
                <a:spcPct val="200000"/>
              </a:lnSpc>
              <a:spcBef>
                <a:spcPts val="400"/>
              </a:spcBef>
              <a:defRPr sz="51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¿Estás reinando con Cristo ahora?</a:t>
            </a:r>
          </a:p>
          <a:p>
            <a:pPr algn="l" defTabSz="1300162">
              <a:lnSpc>
                <a:spcPct val="200000"/>
              </a:lnSpc>
              <a:spcBef>
                <a:spcPts val="400"/>
              </a:spcBef>
              <a:defRPr sz="5100" u="sng">
                <a:solidFill>
                  <a:srgbClr val="66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Mensaje del Apocalipsis</a:t>
            </a:r>
            <a:r>
              <a:rPr u="none">
                <a:solidFill>
                  <a:srgbClr val="FFFFFF"/>
                </a:solidFill>
              </a:rPr>
              <a:t>:</a:t>
            </a:r>
            <a:endParaRPr>
              <a:solidFill>
                <a:srgbClr val="FFFFFF"/>
              </a:solidFill>
            </a:endParaRPr>
          </a:p>
          <a:p>
            <a:pPr algn="l" defTabSz="1300162"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¡Todos podemos </a:t>
            </a:r>
            <a:r>
              <a:rPr u="sng"/>
              <a:t>reinar con Cristo</a:t>
            </a:r>
            <a:r>
              <a:t> </a:t>
            </a:r>
            <a:r>
              <a:rPr u="sng">
                <a:solidFill>
                  <a:srgbClr val="FF9900"/>
                </a:solidFill>
              </a:rPr>
              <a:t>ahora</a:t>
            </a:r>
            <a:r>
              <a:t>!</a:t>
            </a:r>
          </a:p>
          <a:p>
            <a:pPr algn="l" defTabSz="1300162">
              <a:defRPr sz="39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(comiendo la Palabra, luchando en el Espíritu, oración, por la sangre, y no amando nuestra vidas hasta la muerte.)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2"/>
      <p:bldP build="p" bldLvl="5" animBg="1" rev="0" advAuto="0" spid="1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 Quiasma:   Llave que   abre el Apocalipsis"/>
          <p:cNvSpPr/>
          <p:nvPr>
            <p:ph type="title"/>
          </p:nvPr>
        </p:nvSpPr>
        <p:spPr>
          <a:xfrm>
            <a:off x="4767262" y="433387"/>
            <a:ext cx="7912101" cy="1841501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/>
          <a:p>
            <a:pPr defTabSz="1300162">
              <a:lnSpc>
                <a:spcPct val="80000"/>
              </a:lnSpc>
              <a:defRPr sz="5600">
                <a:solidFill>
                  <a:srgbClr val="FFCC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El </a:t>
            </a:r>
            <a:r>
              <a:rPr u="sng"/>
              <a:t>Quiasma</a:t>
            </a:r>
            <a:r>
              <a:t>:</a:t>
            </a:r>
            <a:r>
              <a:rPr>
                <a:solidFill>
                  <a:srgbClr val="F9E5A7"/>
                </a:solidFill>
              </a:rPr>
              <a:t>   </a:t>
            </a:r>
            <a:r>
              <a:rPr sz="4500">
                <a:solidFill>
                  <a:srgbClr val="F9E5A7"/>
                </a:solidFill>
              </a:rPr>
              <a:t>Llave que</a:t>
            </a:r>
            <a:r>
              <a:rPr>
                <a:solidFill>
                  <a:srgbClr val="F9E5A7"/>
                </a:solidFill>
              </a:rPr>
              <a:t> </a:t>
            </a:r>
            <a:br>
              <a:rPr>
                <a:solidFill>
                  <a:srgbClr val="F9E5A7"/>
                </a:solidFill>
              </a:rPr>
            </a:br>
            <a:r>
              <a:rPr>
                <a:solidFill>
                  <a:srgbClr val="F9E5A7"/>
                </a:solidFill>
              </a:rPr>
              <a:t> </a:t>
            </a:r>
            <a:r>
              <a:rPr sz="4500">
                <a:solidFill>
                  <a:srgbClr val="F9E5A7"/>
                </a:solidFill>
              </a:rPr>
              <a:t>abre el</a:t>
            </a:r>
            <a:r>
              <a:rPr>
                <a:solidFill>
                  <a:srgbClr val="F9E5A7"/>
                </a:solidFill>
              </a:rPr>
              <a:t> </a:t>
            </a:r>
            <a:r>
              <a:rPr sz="4500">
                <a:solidFill>
                  <a:srgbClr val="F9E5A7"/>
                </a:solidFill>
              </a:rPr>
              <a:t>Apocalipsis</a:t>
            </a:r>
          </a:p>
        </p:txBody>
      </p:sp>
      <p:sp>
        <p:nvSpPr>
          <p:cNvPr id="27" name="“La relación invertida entre elementos sintácticos de frases paralelos”  (Webster)"/>
          <p:cNvSpPr/>
          <p:nvPr/>
        </p:nvSpPr>
        <p:spPr>
          <a:xfrm>
            <a:off x="4676775" y="2879725"/>
            <a:ext cx="8237538" cy="2354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spcBef>
                <a:spcPts val="1000"/>
              </a:spcBef>
              <a:defRPr sz="5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“La </a:t>
            </a:r>
            <a:r>
              <a:rPr u="sng"/>
              <a:t>relación invertida</a:t>
            </a:r>
            <a:r>
              <a:t> entre elementos sintácticos de </a:t>
            </a:r>
            <a:r>
              <a:rPr u="sng"/>
              <a:t>frases paralelos</a:t>
            </a:r>
            <a:r>
              <a:t>”  </a:t>
            </a:r>
            <a:r>
              <a:rPr sz="2500">
                <a:latin typeface="+mn-lt"/>
                <a:ea typeface="+mn-ea"/>
                <a:cs typeface="+mn-cs"/>
                <a:sym typeface="Helvetica"/>
              </a:rPr>
              <a:t>(Webster)</a:t>
            </a:r>
          </a:p>
        </p:txBody>
      </p:sp>
      <p:sp>
        <p:nvSpPr>
          <p:cNvPr id="28" name="(Estructura literaria)"/>
          <p:cNvSpPr/>
          <p:nvPr/>
        </p:nvSpPr>
        <p:spPr>
          <a:xfrm>
            <a:off x="6610350" y="1949450"/>
            <a:ext cx="4010025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spcBef>
                <a:spcPts val="1000"/>
              </a:spcBef>
              <a:defRPr b="1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(Estructura literaria)</a:t>
            </a:r>
          </a:p>
        </p:txBody>
      </p:sp>
      <p:sp>
        <p:nvSpPr>
          <p:cNvPr id="29" name="Un Amor Eterno"/>
          <p:cNvSpPr/>
          <p:nvPr/>
        </p:nvSpPr>
        <p:spPr>
          <a:xfrm>
            <a:off x="649287" y="250808"/>
            <a:ext cx="3359151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30" name="“El Sábado fue hecho para el hombre,…"/>
          <p:cNvSpPr/>
          <p:nvPr/>
        </p:nvSpPr>
        <p:spPr>
          <a:xfrm>
            <a:off x="3033712" y="6502400"/>
            <a:ext cx="9971088" cy="2468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spcBef>
                <a:spcPts val="1000"/>
              </a:spcBef>
              <a:defRPr b="1" i="1" sz="4500">
                <a:solidFill>
                  <a:srgbClr val="F9E5A7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“El </a:t>
            </a:r>
            <a:r>
              <a:rPr u="sng"/>
              <a:t>Sábado</a:t>
            </a:r>
            <a:r>
              <a:t> fue hecho para el </a:t>
            </a:r>
            <a:r>
              <a:rPr u="sng"/>
              <a:t>hombre</a:t>
            </a:r>
            <a:r>
              <a:t>, </a:t>
            </a:r>
          </a:p>
          <a:p>
            <a:pPr algn="l" defTabSz="1300162">
              <a:defRPr b="1" i="1" sz="4500">
                <a:solidFill>
                  <a:srgbClr val="F9E5A7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no el </a:t>
            </a:r>
            <a:r>
              <a:rPr u="sng"/>
              <a:t>hombre</a:t>
            </a:r>
            <a:r>
              <a:t> para el </a:t>
            </a:r>
            <a:r>
              <a:rPr u="sng"/>
              <a:t>Sábado</a:t>
            </a:r>
            <a:r>
              <a:t>”</a:t>
            </a:r>
            <a:r>
              <a:rPr sz="3900">
                <a:solidFill>
                  <a:srgbClr val="FFFFFF"/>
                </a:solidFill>
              </a:rPr>
              <a:t>    </a:t>
            </a:r>
            <a:r>
              <a:rPr i="0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rPr>
              <a:t>Mc.2:27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" grpId="1"/>
      <p:bldP build="whole" bldLvl="1" animBg="1" rev="0" advAuto="0" spid="30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 Quiasma:   Llave que   abre el Apocalipsis"/>
          <p:cNvSpPr/>
          <p:nvPr>
            <p:ph type="title"/>
          </p:nvPr>
        </p:nvSpPr>
        <p:spPr>
          <a:xfrm>
            <a:off x="4767262" y="433387"/>
            <a:ext cx="7912101" cy="1841501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/>
          <a:p>
            <a:pPr defTabSz="1300162">
              <a:lnSpc>
                <a:spcPct val="80000"/>
              </a:lnSpc>
              <a:defRPr sz="5600">
                <a:solidFill>
                  <a:srgbClr val="FFCC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El </a:t>
            </a:r>
            <a:r>
              <a:rPr u="sng"/>
              <a:t>Quiasma</a:t>
            </a:r>
            <a:r>
              <a:t>:</a:t>
            </a:r>
            <a:r>
              <a:rPr>
                <a:solidFill>
                  <a:srgbClr val="F9E5A7"/>
                </a:solidFill>
              </a:rPr>
              <a:t>   </a:t>
            </a:r>
            <a:r>
              <a:rPr sz="4500">
                <a:solidFill>
                  <a:srgbClr val="F9E5A7"/>
                </a:solidFill>
              </a:rPr>
              <a:t>Llave que</a:t>
            </a:r>
            <a:r>
              <a:rPr>
                <a:solidFill>
                  <a:srgbClr val="F9E5A7"/>
                </a:solidFill>
              </a:rPr>
              <a:t> </a:t>
            </a:r>
            <a:br>
              <a:rPr>
                <a:solidFill>
                  <a:srgbClr val="F9E5A7"/>
                </a:solidFill>
              </a:rPr>
            </a:br>
            <a:r>
              <a:rPr>
                <a:solidFill>
                  <a:srgbClr val="F9E5A7"/>
                </a:solidFill>
              </a:rPr>
              <a:t> </a:t>
            </a:r>
            <a:r>
              <a:rPr sz="4500">
                <a:solidFill>
                  <a:srgbClr val="F9E5A7"/>
                </a:solidFill>
              </a:rPr>
              <a:t>abre el</a:t>
            </a:r>
            <a:r>
              <a:rPr>
                <a:solidFill>
                  <a:srgbClr val="F9E5A7"/>
                </a:solidFill>
              </a:rPr>
              <a:t> </a:t>
            </a:r>
            <a:r>
              <a:rPr sz="4500">
                <a:solidFill>
                  <a:srgbClr val="F9E5A7"/>
                </a:solidFill>
              </a:rPr>
              <a:t>Apocalipsis</a:t>
            </a:r>
          </a:p>
        </p:txBody>
      </p:sp>
      <p:sp>
        <p:nvSpPr>
          <p:cNvPr id="33" name="A…"/>
          <p:cNvSpPr/>
          <p:nvPr>
            <p:ph type="body" sz="quarter" idx="1"/>
          </p:nvPr>
        </p:nvSpPr>
        <p:spPr>
          <a:xfrm>
            <a:off x="4659312" y="2708275"/>
            <a:ext cx="2600326" cy="3684588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defTabSz="1300162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</a:t>
            </a:r>
          </a:p>
          <a:p>
            <a:pPr marL="0" indent="0" defTabSz="1300162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     B</a:t>
            </a:r>
          </a:p>
          <a:p>
            <a:pPr marL="0" indent="0" defTabSz="1300162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	C</a:t>
            </a:r>
            <a:r>
              <a:rPr baseline="31000"/>
              <a:t>X</a:t>
            </a:r>
            <a:r>
              <a:t> </a:t>
            </a:r>
          </a:p>
          <a:p>
            <a:pPr marL="0" indent="0" defTabSz="1300162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     B</a:t>
            </a:r>
            <a:r>
              <a:rPr baseline="31000"/>
              <a:t>1</a:t>
            </a:r>
            <a:endParaRPr baseline="31000"/>
          </a:p>
          <a:p>
            <a:pPr marL="0" indent="0" defTabSz="1300162">
              <a:spcBef>
                <a:spcPts val="0"/>
              </a:spcBef>
              <a:buSzTx/>
              <a:buNone/>
              <a:defRPr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</a:t>
            </a:r>
            <a:r>
              <a:rPr baseline="31000"/>
              <a:t>1</a:t>
            </a:r>
          </a:p>
        </p:txBody>
      </p:sp>
      <p:sp>
        <p:nvSpPr>
          <p:cNvPr id="34" name="(1r concepto)"/>
          <p:cNvSpPr/>
          <p:nvPr/>
        </p:nvSpPr>
        <p:spPr>
          <a:xfrm>
            <a:off x="6718300" y="2708275"/>
            <a:ext cx="5094288" cy="7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(1</a:t>
            </a:r>
            <a:r>
              <a:rPr baseline="31000"/>
              <a:t>r</a:t>
            </a:r>
            <a:r>
              <a:t> concepto)</a:t>
            </a:r>
          </a:p>
        </p:txBody>
      </p:sp>
      <p:sp>
        <p:nvSpPr>
          <p:cNvPr id="35" name="(2O concepto)"/>
          <p:cNvSpPr/>
          <p:nvPr/>
        </p:nvSpPr>
        <p:spPr>
          <a:xfrm>
            <a:off x="7151687" y="3359150"/>
            <a:ext cx="4443413" cy="7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25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</a:t>
            </a:r>
            <a:r>
              <a:rPr sz="3900"/>
              <a:t>2</a:t>
            </a:r>
            <a:r>
              <a:rPr baseline="31000" sz="3900"/>
              <a:t>O</a:t>
            </a:r>
            <a:r>
              <a:rPr sz="3900"/>
              <a:t> concepto)</a:t>
            </a:r>
          </a:p>
        </p:txBody>
      </p:sp>
      <p:sp>
        <p:nvSpPr>
          <p:cNvPr id="36" name="(Punto principal)"/>
          <p:cNvSpPr/>
          <p:nvPr/>
        </p:nvSpPr>
        <p:spPr>
          <a:xfrm>
            <a:off x="7693025" y="4225925"/>
            <a:ext cx="4768850" cy="7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(Punto principal</a:t>
            </a:r>
            <a:r>
              <a:rPr sz="2500"/>
              <a:t>)</a:t>
            </a:r>
          </a:p>
        </p:txBody>
      </p:sp>
      <p:sp>
        <p:nvSpPr>
          <p:cNvPr id="37" name="(2O concepto repetido)"/>
          <p:cNvSpPr/>
          <p:nvPr/>
        </p:nvSpPr>
        <p:spPr>
          <a:xfrm>
            <a:off x="7259637" y="5092700"/>
            <a:ext cx="6069014" cy="7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(2</a:t>
            </a:r>
            <a:r>
              <a:rPr baseline="31000"/>
              <a:t>O</a:t>
            </a:r>
            <a:r>
              <a:t> concepto </a:t>
            </a:r>
            <a:r>
              <a:rPr u="sng">
                <a:solidFill>
                  <a:srgbClr val="FF9900"/>
                </a:solidFill>
              </a:rPr>
              <a:t>repetido</a:t>
            </a:r>
            <a:r>
              <a:t>)</a:t>
            </a:r>
          </a:p>
        </p:txBody>
      </p:sp>
      <p:sp>
        <p:nvSpPr>
          <p:cNvPr id="38" name="(1r concepto repetido)"/>
          <p:cNvSpPr/>
          <p:nvPr/>
        </p:nvSpPr>
        <p:spPr>
          <a:xfrm>
            <a:off x="6718300" y="5959475"/>
            <a:ext cx="5743575" cy="7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(1</a:t>
            </a:r>
            <a:r>
              <a:rPr baseline="31000"/>
              <a:t>r</a:t>
            </a:r>
            <a:r>
              <a:t> concepto </a:t>
            </a:r>
            <a:r>
              <a:rPr u="sng">
                <a:solidFill>
                  <a:srgbClr val="FF9900"/>
                </a:solidFill>
              </a:rPr>
              <a:t>repetido</a:t>
            </a:r>
            <a:r>
              <a:t>)</a:t>
            </a:r>
          </a:p>
        </p:txBody>
      </p:sp>
      <p:sp>
        <p:nvSpPr>
          <p:cNvPr id="39" name="(Estructura literaria)"/>
          <p:cNvSpPr/>
          <p:nvPr/>
        </p:nvSpPr>
        <p:spPr>
          <a:xfrm>
            <a:off x="6610350" y="1949450"/>
            <a:ext cx="4010025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spcBef>
                <a:spcPts val="1000"/>
              </a:spcBef>
              <a:defRPr b="1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(Estructura literaria)</a:t>
            </a:r>
          </a:p>
        </p:txBody>
      </p:sp>
      <p:sp>
        <p:nvSpPr>
          <p:cNvPr id="40" name="Un Amor Eterno"/>
          <p:cNvSpPr/>
          <p:nvPr/>
        </p:nvSpPr>
        <p:spPr>
          <a:xfrm>
            <a:off x="649287" y="250808"/>
            <a:ext cx="3359151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41" name="Apo.3:7b"/>
          <p:cNvSpPr/>
          <p:nvPr/>
        </p:nvSpPr>
        <p:spPr>
          <a:xfrm>
            <a:off x="866775" y="7693025"/>
            <a:ext cx="2673350" cy="525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b="1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Apo.3:7b</a:t>
            </a:r>
          </a:p>
        </p:txBody>
      </p:sp>
      <p:sp>
        <p:nvSpPr>
          <p:cNvPr id="42" name="A       El que abre…"/>
          <p:cNvSpPr/>
          <p:nvPr/>
        </p:nvSpPr>
        <p:spPr>
          <a:xfrm>
            <a:off x="4008437" y="7043737"/>
            <a:ext cx="8453438" cy="1668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defRPr b="1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</a:t>
            </a:r>
            <a:r>
              <a:rPr b="0"/>
              <a:t>       </a:t>
            </a:r>
            <a:r>
              <a:t>El que abre</a:t>
            </a:r>
          </a:p>
          <a:p>
            <a:pPr algn="l" defTabSz="1300162"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 b="1"/>
              <a:t>B</a:t>
            </a:r>
            <a:r>
              <a:t>       </a:t>
            </a:r>
            <a:r>
              <a:rPr b="1"/>
              <a:t>y  ninguno cierra,</a:t>
            </a:r>
          </a:p>
          <a:p>
            <a:pPr algn="l" defTabSz="1300162">
              <a:defRPr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   </a:t>
            </a:r>
            <a:r>
              <a:rPr b="1"/>
              <a:t>B</a:t>
            </a:r>
            <a:r>
              <a:rPr b="1" baseline="31000"/>
              <a:t>1</a:t>
            </a:r>
            <a:r>
              <a:rPr baseline="31000"/>
              <a:t>       </a:t>
            </a:r>
            <a:r>
              <a:rPr b="1"/>
              <a:t>y cierra</a:t>
            </a:r>
            <a:endParaRPr b="1"/>
          </a:p>
          <a:p>
            <a:pPr algn="l" defTabSz="1300162">
              <a:defRPr b="1" sz="2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</a:t>
            </a:r>
            <a:r>
              <a:rPr baseline="31000"/>
              <a:t>1</a:t>
            </a:r>
            <a:r>
              <a:t> </a:t>
            </a:r>
            <a:r>
              <a:rPr b="0" baseline="31000"/>
              <a:t>      </a:t>
            </a:r>
            <a:r>
              <a:t>y ninguno abre…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8" presetID="22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Class="entr" nodeType="afterEffect" presetSubtype="8" presetID="22" grpId="3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Class="entr" nodeType="afterEffect" presetSubtype="8" presetID="22" grpId="4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Class="entr" nodeType="afterEffect" presetSubtype="8" presetID="22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Class="entr" nodeType="afterEffect" presetSubtype="8" presetID="22" grpId="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" grpId="5"/>
      <p:bldP build="whole" bldLvl="1" animBg="1" rev="0" advAuto="0" spid="34" grpId="2"/>
      <p:bldP build="p" bldLvl="5" animBg="1" rev="0" advAuto="0" spid="33" grpId="1"/>
      <p:bldP build="whole" bldLvl="1" animBg="1" rev="0" advAuto="0" spid="41" grpId="7"/>
      <p:bldP build="whole" bldLvl="1" animBg="1" rev="0" advAuto="0" spid="36" grpId="4"/>
      <p:bldP build="whole" bldLvl="1" animBg="1" rev="0" advAuto="0" spid="38" grpId="6"/>
      <p:bldP build="whole" bldLvl="1" animBg="1" rev="0" advAuto="0" spid="35" grpId="3"/>
      <p:bldP build="whole" bldLvl="1" animBg="1" rev="0" advAuto="0" spid="42" grpId="8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"/>
          <p:cNvSpPr/>
          <p:nvPr/>
        </p:nvSpPr>
        <p:spPr>
          <a:xfrm>
            <a:off x="0" y="1516062"/>
            <a:ext cx="13004800" cy="758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45" name="Apocalipsis Quiasma.png" descr="Apocalipsis Quiasm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38312"/>
            <a:ext cx="13004800" cy="7839076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Estructura quiástica"/>
          <p:cNvSpPr/>
          <p:nvPr>
            <p:ph type="title"/>
          </p:nvPr>
        </p:nvSpPr>
        <p:spPr>
          <a:xfrm>
            <a:off x="1198562" y="323850"/>
            <a:ext cx="10512426" cy="1117600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Estructura quiástica</a:t>
            </a:r>
          </a:p>
        </p:txBody>
      </p:sp>
      <p:sp>
        <p:nvSpPr>
          <p:cNvPr id="47" name="Figura"/>
          <p:cNvSpPr/>
          <p:nvPr/>
        </p:nvSpPr>
        <p:spPr>
          <a:xfrm>
            <a:off x="1516062" y="1773237"/>
            <a:ext cx="433388" cy="54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Figura"/>
          <p:cNvSpPr/>
          <p:nvPr/>
        </p:nvSpPr>
        <p:spPr>
          <a:xfrm>
            <a:off x="5200650" y="2382837"/>
            <a:ext cx="542925" cy="54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Figura"/>
          <p:cNvSpPr/>
          <p:nvPr/>
        </p:nvSpPr>
        <p:spPr>
          <a:xfrm>
            <a:off x="8256587" y="2905125"/>
            <a:ext cx="757238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Figura"/>
          <p:cNvSpPr/>
          <p:nvPr/>
        </p:nvSpPr>
        <p:spPr>
          <a:xfrm>
            <a:off x="10334625" y="3263900"/>
            <a:ext cx="758825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Figura"/>
          <p:cNvSpPr/>
          <p:nvPr/>
        </p:nvSpPr>
        <p:spPr>
          <a:xfrm>
            <a:off x="11988800" y="6975475"/>
            <a:ext cx="541338" cy="54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Figura"/>
          <p:cNvSpPr/>
          <p:nvPr/>
        </p:nvSpPr>
        <p:spPr>
          <a:xfrm>
            <a:off x="8059737" y="8302625"/>
            <a:ext cx="758826" cy="542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Figura"/>
          <p:cNvSpPr/>
          <p:nvPr/>
        </p:nvSpPr>
        <p:spPr>
          <a:xfrm>
            <a:off x="2905125" y="8986837"/>
            <a:ext cx="866775" cy="54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54185">
            <a:solidFill>
              <a:srgbClr val="3366CC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Línea"/>
          <p:cNvSpPr/>
          <p:nvPr/>
        </p:nvSpPr>
        <p:spPr>
          <a:xfrm flipH="1">
            <a:off x="676274" y="4279900"/>
            <a:ext cx="2" cy="3035300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55" name="Línea"/>
          <p:cNvSpPr/>
          <p:nvPr/>
        </p:nvSpPr>
        <p:spPr>
          <a:xfrm flipH="1">
            <a:off x="2247900" y="4591050"/>
            <a:ext cx="1" cy="2438400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56" name="Línea"/>
          <p:cNvSpPr/>
          <p:nvPr/>
        </p:nvSpPr>
        <p:spPr>
          <a:xfrm>
            <a:off x="3792537" y="4876800"/>
            <a:ext cx="1" cy="1949450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59" name="Grupo"/>
          <p:cNvGrpSpPr/>
          <p:nvPr/>
        </p:nvGrpSpPr>
        <p:grpSpPr>
          <a:xfrm>
            <a:off x="2316162" y="3744912"/>
            <a:ext cx="927101" cy="4835526"/>
            <a:chOff x="0" y="0"/>
            <a:chExt cx="927099" cy="4835524"/>
          </a:xfrm>
        </p:grpSpPr>
        <p:sp>
          <p:nvSpPr>
            <p:cNvPr id="57" name="Figura"/>
            <p:cNvSpPr/>
            <p:nvPr/>
          </p:nvSpPr>
          <p:spPr>
            <a:xfrm>
              <a:off x="50113" y="4226324"/>
              <a:ext cx="876987" cy="609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" name="Figura"/>
            <p:cNvSpPr/>
            <p:nvPr/>
          </p:nvSpPr>
          <p:spPr>
            <a:xfrm>
              <a:off x="0" y="0"/>
              <a:ext cx="864459" cy="72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0" name="Línea"/>
          <p:cNvSpPr/>
          <p:nvPr/>
        </p:nvSpPr>
        <p:spPr>
          <a:xfrm>
            <a:off x="4876800" y="5065712"/>
            <a:ext cx="0" cy="1625601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1" name="Línea"/>
          <p:cNvSpPr/>
          <p:nvPr/>
        </p:nvSpPr>
        <p:spPr>
          <a:xfrm>
            <a:off x="5959475" y="5384800"/>
            <a:ext cx="0" cy="1082675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64" name="Grupo"/>
          <p:cNvGrpSpPr/>
          <p:nvPr/>
        </p:nvGrpSpPr>
        <p:grpSpPr>
          <a:xfrm>
            <a:off x="7369174" y="5465762"/>
            <a:ext cx="1192214" cy="866776"/>
            <a:chOff x="0" y="0"/>
            <a:chExt cx="1192212" cy="866774"/>
          </a:xfrm>
        </p:grpSpPr>
        <p:sp>
          <p:nvSpPr>
            <p:cNvPr id="62" name="Línea"/>
            <p:cNvSpPr/>
            <p:nvPr/>
          </p:nvSpPr>
          <p:spPr>
            <a:xfrm flipH="1">
              <a:off x="0" y="0"/>
              <a:ext cx="1090748" cy="866775"/>
            </a:xfrm>
            <a:prstGeom prst="line">
              <a:avLst/>
            </a:prstGeom>
            <a:noFill/>
            <a:ln w="54185" cap="flat">
              <a:solidFill>
                <a:srgbClr val="008080"/>
              </a:solidFill>
              <a:prstDash val="lgDash"/>
              <a:round/>
              <a:headEnd type="stealth" w="med" len="med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3" name="Línea"/>
            <p:cNvSpPr/>
            <p:nvPr/>
          </p:nvSpPr>
          <p:spPr>
            <a:xfrm>
              <a:off x="-1" y="0"/>
              <a:ext cx="1192214" cy="753718"/>
            </a:xfrm>
            <a:prstGeom prst="line">
              <a:avLst/>
            </a:prstGeom>
            <a:noFill/>
            <a:ln w="54185" cap="flat">
              <a:solidFill>
                <a:srgbClr val="008080"/>
              </a:solidFill>
              <a:prstDash val="lgDash"/>
              <a:round/>
              <a:headEnd type="stealth" w="med" len="med"/>
              <a:tailEnd type="stealth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65" name="Línea"/>
          <p:cNvSpPr/>
          <p:nvPr/>
        </p:nvSpPr>
        <p:spPr>
          <a:xfrm>
            <a:off x="10145712" y="4727575"/>
            <a:ext cx="1" cy="1733550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6" name="Línea"/>
          <p:cNvSpPr/>
          <p:nvPr/>
        </p:nvSpPr>
        <p:spPr>
          <a:xfrm>
            <a:off x="11161712" y="4922837"/>
            <a:ext cx="41276" cy="1084264"/>
          </a:xfrm>
          <a:prstGeom prst="line">
            <a:avLst/>
          </a:prstGeom>
          <a:ln w="54185">
            <a:solidFill>
              <a:srgbClr val="008080"/>
            </a:solidFill>
            <a:prstDash val="lgDash"/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67" name="Las 7 visiones    (Lund)"/>
          <p:cNvSpPr/>
          <p:nvPr/>
        </p:nvSpPr>
        <p:spPr>
          <a:xfrm>
            <a:off x="4441825" y="1327133"/>
            <a:ext cx="5311775" cy="1211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/>
          <a:p>
            <a:pPr defTabSz="1300162">
              <a:defRPr sz="4500">
                <a:solidFill>
                  <a:srgbClr val="3366CC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Las 7 visiones    </a:t>
            </a:r>
            <a:r>
              <a:rPr sz="2500"/>
              <a:t>(Lund)</a:t>
            </a:r>
          </a:p>
        </p:txBody>
      </p:sp>
      <p:grpSp>
        <p:nvGrpSpPr>
          <p:cNvPr id="70" name="Grupo"/>
          <p:cNvGrpSpPr/>
          <p:nvPr/>
        </p:nvGrpSpPr>
        <p:grpSpPr>
          <a:xfrm>
            <a:off x="3359150" y="3684587"/>
            <a:ext cx="974725" cy="4572001"/>
            <a:chOff x="0" y="0"/>
            <a:chExt cx="974725" cy="4572000"/>
          </a:xfrm>
        </p:grpSpPr>
        <p:sp>
          <p:nvSpPr>
            <p:cNvPr id="68" name="Figura"/>
            <p:cNvSpPr/>
            <p:nvPr/>
          </p:nvSpPr>
          <p:spPr>
            <a:xfrm>
              <a:off x="0" y="-1"/>
              <a:ext cx="974725" cy="65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9" name="Figura"/>
            <p:cNvSpPr/>
            <p:nvPr/>
          </p:nvSpPr>
          <p:spPr>
            <a:xfrm>
              <a:off x="0" y="3900764"/>
              <a:ext cx="974725" cy="671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73" name="Grupo"/>
          <p:cNvGrpSpPr/>
          <p:nvPr/>
        </p:nvGrpSpPr>
        <p:grpSpPr>
          <a:xfrm>
            <a:off x="4395787" y="4333875"/>
            <a:ext cx="981076" cy="4395788"/>
            <a:chOff x="0" y="0"/>
            <a:chExt cx="981075" cy="4395787"/>
          </a:xfrm>
        </p:grpSpPr>
        <p:sp>
          <p:nvSpPr>
            <p:cNvPr id="71" name="Figura"/>
            <p:cNvSpPr/>
            <p:nvPr/>
          </p:nvSpPr>
          <p:spPr>
            <a:xfrm>
              <a:off x="0" y="0"/>
              <a:ext cx="981075" cy="658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" name="Figura"/>
            <p:cNvSpPr/>
            <p:nvPr/>
          </p:nvSpPr>
          <p:spPr>
            <a:xfrm>
              <a:off x="-1" y="3724384"/>
              <a:ext cx="968499" cy="67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4" name="Figura"/>
          <p:cNvSpPr/>
          <p:nvPr/>
        </p:nvSpPr>
        <p:spPr>
          <a:xfrm>
            <a:off x="6542087" y="3527425"/>
            <a:ext cx="974726" cy="868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0640">
            <a:solidFill>
              <a:srgbClr val="FF3399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" name="Figura"/>
          <p:cNvSpPr/>
          <p:nvPr/>
        </p:nvSpPr>
        <p:spPr>
          <a:xfrm>
            <a:off x="9685337" y="6846887"/>
            <a:ext cx="974726" cy="433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0640">
            <a:solidFill>
              <a:srgbClr val="FF3399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" name="Figura"/>
          <p:cNvSpPr/>
          <p:nvPr/>
        </p:nvSpPr>
        <p:spPr>
          <a:xfrm>
            <a:off x="8235950" y="6589712"/>
            <a:ext cx="974725" cy="541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0640">
            <a:solidFill>
              <a:srgbClr val="FF3399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" name="Figura"/>
          <p:cNvSpPr/>
          <p:nvPr/>
        </p:nvSpPr>
        <p:spPr>
          <a:xfrm>
            <a:off x="6894512" y="6697662"/>
            <a:ext cx="974726" cy="542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lnTo>
                  <a:pt x="0" y="10800"/>
                </a:lnTo>
                <a:cubicBezTo>
                  <a:pt x="0" y="16764"/>
                  <a:pt x="4835" y="21600"/>
                  <a:pt x="10799" y="21600"/>
                </a:cubicBezTo>
                <a:cubicBezTo>
                  <a:pt x="10799" y="21600"/>
                  <a:pt x="10799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40640">
            <a:solidFill>
              <a:srgbClr val="FF3399"/>
            </a:solidFill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0" name="Grupo"/>
          <p:cNvGrpSpPr/>
          <p:nvPr/>
        </p:nvGrpSpPr>
        <p:grpSpPr>
          <a:xfrm>
            <a:off x="7569200" y="3668712"/>
            <a:ext cx="2074863" cy="557213"/>
            <a:chOff x="0" y="0"/>
            <a:chExt cx="2074862" cy="557212"/>
          </a:xfrm>
        </p:grpSpPr>
        <p:sp>
          <p:nvSpPr>
            <p:cNvPr id="78" name="Figura"/>
            <p:cNvSpPr/>
            <p:nvPr/>
          </p:nvSpPr>
          <p:spPr>
            <a:xfrm>
              <a:off x="0" y="0"/>
              <a:ext cx="1012129" cy="40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Figura"/>
            <p:cNvSpPr/>
            <p:nvPr/>
          </p:nvSpPr>
          <p:spPr>
            <a:xfrm>
              <a:off x="1050082" y="151967"/>
              <a:ext cx="1024781" cy="40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3" name="Grupo"/>
          <p:cNvGrpSpPr/>
          <p:nvPr/>
        </p:nvGrpSpPr>
        <p:grpSpPr>
          <a:xfrm>
            <a:off x="174624" y="2946400"/>
            <a:ext cx="1084264" cy="5824538"/>
            <a:chOff x="0" y="0"/>
            <a:chExt cx="1084262" cy="5824537"/>
          </a:xfrm>
        </p:grpSpPr>
        <p:sp>
          <p:nvSpPr>
            <p:cNvPr id="81" name="Figura"/>
            <p:cNvSpPr/>
            <p:nvPr/>
          </p:nvSpPr>
          <p:spPr>
            <a:xfrm>
              <a:off x="-1" y="0"/>
              <a:ext cx="1084264" cy="65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Figura"/>
            <p:cNvSpPr/>
            <p:nvPr/>
          </p:nvSpPr>
          <p:spPr>
            <a:xfrm>
              <a:off x="75646" y="5164677"/>
              <a:ext cx="869932" cy="65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6" name="Grupo"/>
          <p:cNvGrpSpPr/>
          <p:nvPr/>
        </p:nvGrpSpPr>
        <p:grpSpPr>
          <a:xfrm>
            <a:off x="5445125" y="3338512"/>
            <a:ext cx="1049338" cy="4159251"/>
            <a:chOff x="0" y="0"/>
            <a:chExt cx="1049337" cy="4159249"/>
          </a:xfrm>
        </p:grpSpPr>
        <p:sp>
          <p:nvSpPr>
            <p:cNvPr id="84" name="Figura"/>
            <p:cNvSpPr/>
            <p:nvPr/>
          </p:nvSpPr>
          <p:spPr>
            <a:xfrm>
              <a:off x="0" y="0"/>
              <a:ext cx="973482" cy="65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5" name="Figura"/>
            <p:cNvSpPr/>
            <p:nvPr/>
          </p:nvSpPr>
          <p:spPr>
            <a:xfrm>
              <a:off x="63213" y="3499856"/>
              <a:ext cx="986125" cy="65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35" y="0"/>
                    <a:pt x="0" y="4835"/>
                    <a:pt x="0" y="10799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799" y="21600"/>
                  </a:cubicBezTo>
                  <a:cubicBezTo>
                    <a:pt x="10799" y="21600"/>
                    <a:pt x="10799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0640" cap="flat">
              <a:solidFill>
                <a:srgbClr val="FF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9" name="Grupo"/>
          <p:cNvGrpSpPr/>
          <p:nvPr/>
        </p:nvGrpSpPr>
        <p:grpSpPr>
          <a:xfrm>
            <a:off x="26987" y="2139949"/>
            <a:ext cx="1408113" cy="461964"/>
            <a:chOff x="0" y="0"/>
            <a:chExt cx="1408112" cy="461962"/>
          </a:xfrm>
        </p:grpSpPr>
        <p:sp>
          <p:nvSpPr>
            <p:cNvPr id="87" name="Rectángulo"/>
            <p:cNvSpPr/>
            <p:nvPr/>
          </p:nvSpPr>
          <p:spPr>
            <a:xfrm>
              <a:off x="0" y="0"/>
              <a:ext cx="1408113" cy="461963"/>
            </a:xfrm>
            <a:prstGeom prst="rect">
              <a:avLst/>
            </a:prstGeom>
            <a:solidFill>
              <a:srgbClr val="000099"/>
            </a:solidFill>
            <a:ln w="13546" cap="flat">
              <a:solidFill>
                <a:srgbClr val="66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1300162">
                <a:lnSpc>
                  <a:spcPct val="70000"/>
                </a:lnSpc>
              </a:pPr>
            </a:p>
          </p:txBody>
        </p:sp>
        <p:sp>
          <p:nvSpPr>
            <p:cNvPr id="88" name="1:10 “en el Espíritu”"/>
            <p:cNvSpPr/>
            <p:nvPr/>
          </p:nvSpPr>
          <p:spPr>
            <a:xfrm>
              <a:off x="0" y="0"/>
              <a:ext cx="1408113" cy="4251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>
              <a:lvl1pPr algn="l" defTabSz="1300162">
                <a:lnSpc>
                  <a:spcPct val="70000"/>
                </a:lnSpc>
                <a:defRPr b="1" sz="1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1:10 “en el Espíritu”</a:t>
              </a:r>
            </a:p>
          </p:txBody>
        </p:sp>
      </p:grpSp>
      <p:grpSp>
        <p:nvGrpSpPr>
          <p:cNvPr id="92" name="Grupo"/>
          <p:cNvGrpSpPr/>
          <p:nvPr/>
        </p:nvGrpSpPr>
        <p:grpSpPr>
          <a:xfrm>
            <a:off x="3141662" y="2681287"/>
            <a:ext cx="1409701" cy="420688"/>
            <a:chOff x="0" y="0"/>
            <a:chExt cx="1409700" cy="420687"/>
          </a:xfrm>
        </p:grpSpPr>
        <p:sp>
          <p:nvSpPr>
            <p:cNvPr id="90" name="Rectángulo"/>
            <p:cNvSpPr/>
            <p:nvPr/>
          </p:nvSpPr>
          <p:spPr>
            <a:xfrm>
              <a:off x="0" y="0"/>
              <a:ext cx="1409700" cy="420688"/>
            </a:xfrm>
            <a:prstGeom prst="rect">
              <a:avLst/>
            </a:prstGeom>
            <a:solidFill>
              <a:srgbClr val="000099"/>
            </a:solidFill>
            <a:ln w="13546" cap="flat">
              <a:solidFill>
                <a:srgbClr val="66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1300162">
                <a:lnSpc>
                  <a:spcPct val="70000"/>
                </a:lnSpc>
              </a:pPr>
            </a:p>
          </p:txBody>
        </p:sp>
        <p:sp>
          <p:nvSpPr>
            <p:cNvPr id="91" name="4:2 “en el Espíritu”"/>
            <p:cNvSpPr/>
            <p:nvPr/>
          </p:nvSpPr>
          <p:spPr>
            <a:xfrm>
              <a:off x="0" y="0"/>
              <a:ext cx="1409700" cy="266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300162">
                <a:lnSpc>
                  <a:spcPct val="70000"/>
                </a:lnSpc>
                <a:defRPr b="1" sz="1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4:2 “en el Espíritu”</a:t>
              </a:r>
            </a:p>
          </p:txBody>
        </p:sp>
      </p:grpSp>
      <p:grpSp>
        <p:nvGrpSpPr>
          <p:cNvPr id="95" name="Grupo"/>
          <p:cNvGrpSpPr/>
          <p:nvPr/>
        </p:nvGrpSpPr>
        <p:grpSpPr>
          <a:xfrm>
            <a:off x="5310187" y="6392862"/>
            <a:ext cx="1408113" cy="420688"/>
            <a:chOff x="0" y="0"/>
            <a:chExt cx="1408112" cy="420687"/>
          </a:xfrm>
        </p:grpSpPr>
        <p:sp>
          <p:nvSpPr>
            <p:cNvPr id="93" name="Rectángulo"/>
            <p:cNvSpPr/>
            <p:nvPr/>
          </p:nvSpPr>
          <p:spPr>
            <a:xfrm>
              <a:off x="0" y="0"/>
              <a:ext cx="1408113" cy="420688"/>
            </a:xfrm>
            <a:prstGeom prst="rect">
              <a:avLst/>
            </a:prstGeom>
            <a:solidFill>
              <a:srgbClr val="000099"/>
            </a:solidFill>
            <a:ln w="13546" cap="flat">
              <a:solidFill>
                <a:srgbClr val="66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1300162">
                <a:lnSpc>
                  <a:spcPct val="70000"/>
                </a:lnSpc>
              </a:pPr>
            </a:p>
          </p:txBody>
        </p:sp>
        <p:sp>
          <p:nvSpPr>
            <p:cNvPr id="94" name="17:3 “en el Espíritu”"/>
            <p:cNvSpPr/>
            <p:nvPr/>
          </p:nvSpPr>
          <p:spPr>
            <a:xfrm>
              <a:off x="0" y="0"/>
              <a:ext cx="1408113" cy="382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300162">
                <a:lnSpc>
                  <a:spcPct val="70000"/>
                </a:lnSpc>
                <a:defRPr b="1" sz="1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17:3 “en el Espíritu”</a:t>
              </a:r>
            </a:p>
          </p:txBody>
        </p:sp>
      </p:grpSp>
      <p:grpSp>
        <p:nvGrpSpPr>
          <p:cNvPr id="98" name="Grupo"/>
          <p:cNvGrpSpPr/>
          <p:nvPr/>
        </p:nvGrpSpPr>
        <p:grpSpPr>
          <a:xfrm>
            <a:off x="1055687" y="7002462"/>
            <a:ext cx="1503363" cy="420688"/>
            <a:chOff x="0" y="0"/>
            <a:chExt cx="1503362" cy="420687"/>
          </a:xfrm>
        </p:grpSpPr>
        <p:sp>
          <p:nvSpPr>
            <p:cNvPr id="96" name="Rectángulo"/>
            <p:cNvSpPr/>
            <p:nvPr/>
          </p:nvSpPr>
          <p:spPr>
            <a:xfrm>
              <a:off x="0" y="0"/>
              <a:ext cx="1503363" cy="420688"/>
            </a:xfrm>
            <a:prstGeom prst="rect">
              <a:avLst/>
            </a:prstGeom>
            <a:solidFill>
              <a:srgbClr val="000099"/>
            </a:solidFill>
            <a:ln w="13546" cap="flat">
              <a:solidFill>
                <a:srgbClr val="66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1300162">
                <a:lnSpc>
                  <a:spcPct val="70000"/>
                </a:lnSpc>
              </a:pPr>
            </a:p>
          </p:txBody>
        </p:sp>
        <p:sp>
          <p:nvSpPr>
            <p:cNvPr id="97" name="21:10 “en el Espíritu”"/>
            <p:cNvSpPr/>
            <p:nvPr/>
          </p:nvSpPr>
          <p:spPr>
            <a:xfrm>
              <a:off x="0" y="0"/>
              <a:ext cx="1503363" cy="3822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1300162">
                <a:lnSpc>
                  <a:spcPct val="70000"/>
                </a:lnSpc>
                <a:defRPr b="1" sz="11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21:10 “en el Espíritu”</a:t>
              </a:r>
            </a:p>
          </p:txBody>
        </p:sp>
      </p:grpSp>
      <p:sp>
        <p:nvSpPr>
          <p:cNvPr id="99" name="Jesús cuida…"/>
          <p:cNvSpPr/>
          <p:nvPr/>
        </p:nvSpPr>
        <p:spPr>
          <a:xfrm>
            <a:off x="581025" y="4767262"/>
            <a:ext cx="2493963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Jesús cuida </a:t>
            </a:r>
          </a:p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a Su Esposa</a:t>
            </a:r>
          </a:p>
        </p:txBody>
      </p:sp>
      <p:sp>
        <p:nvSpPr>
          <p:cNvPr id="100" name="Jesús restaura la herencia a Su Esposa…"/>
          <p:cNvSpPr/>
          <p:nvPr/>
        </p:nvSpPr>
        <p:spPr>
          <a:xfrm>
            <a:off x="3751262" y="5241925"/>
            <a:ext cx="3576638" cy="105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Jesús restaura la herencia a Su Esposa</a:t>
            </a:r>
          </a:p>
          <a:p>
            <a:pPr defTabSz="1300162">
              <a:lnSpc>
                <a:spcPct val="70000"/>
              </a:lnSpc>
              <a:defRPr b="1" sz="2500">
                <a:solidFill>
                  <a:srgbClr val="99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(Esposa sellada)</a:t>
            </a:r>
          </a:p>
        </p:txBody>
      </p:sp>
      <p:sp>
        <p:nvSpPr>
          <p:cNvPr id="101" name="La Tierra renovada…"/>
          <p:cNvSpPr/>
          <p:nvPr/>
        </p:nvSpPr>
        <p:spPr>
          <a:xfrm>
            <a:off x="7267575" y="2274887"/>
            <a:ext cx="2857500" cy="105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La Tierra renovada</a:t>
            </a:r>
          </a:p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en juicio</a:t>
            </a:r>
          </a:p>
        </p:txBody>
      </p:sp>
      <p:sp>
        <p:nvSpPr>
          <p:cNvPr id="102" name="Esposa come la Palabra y profetiza"/>
          <p:cNvSpPr/>
          <p:nvPr/>
        </p:nvSpPr>
        <p:spPr>
          <a:xfrm>
            <a:off x="9428162" y="2636837"/>
            <a:ext cx="2708276" cy="105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Esposa come la Palabra y profetiza</a:t>
            </a:r>
          </a:p>
        </p:txBody>
      </p:sp>
      <p:sp>
        <p:nvSpPr>
          <p:cNvPr id="103" name="Esposa Perseguida"/>
          <p:cNvSpPr/>
          <p:nvPr/>
        </p:nvSpPr>
        <p:spPr>
          <a:xfrm>
            <a:off x="9788525" y="8120062"/>
            <a:ext cx="2709863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Esposa Perseguida</a:t>
            </a:r>
          </a:p>
        </p:txBody>
      </p:sp>
      <p:sp>
        <p:nvSpPr>
          <p:cNvPr id="104" name="Esposa alaba mientras el mundo es limpiado"/>
          <p:cNvSpPr/>
          <p:nvPr/>
        </p:nvSpPr>
        <p:spPr>
          <a:xfrm>
            <a:off x="6826250" y="8831262"/>
            <a:ext cx="3360738" cy="1058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Esposa alaba mientras el mundo es limpiado</a:t>
            </a:r>
          </a:p>
        </p:txBody>
      </p:sp>
      <p:sp>
        <p:nvSpPr>
          <p:cNvPr id="105" name="La Esposa reina con Jesús para siempre"/>
          <p:cNvSpPr/>
          <p:nvPr/>
        </p:nvSpPr>
        <p:spPr>
          <a:xfrm>
            <a:off x="1516062" y="6216650"/>
            <a:ext cx="3035301" cy="105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La Esposa reina con Jesús para siempre</a:t>
            </a:r>
          </a:p>
        </p:txBody>
      </p:sp>
      <p:sp>
        <p:nvSpPr>
          <p:cNvPr id="106" name="Esposa…"/>
          <p:cNvSpPr/>
          <p:nvPr/>
        </p:nvSpPr>
        <p:spPr>
          <a:xfrm>
            <a:off x="11703050" y="3765550"/>
            <a:ext cx="1212850" cy="105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Esposa</a:t>
            </a:r>
          </a:p>
          <a:p>
            <a:pPr defTabSz="1300162">
              <a:lnSpc>
                <a:spcPct val="70000"/>
              </a:lnSpc>
              <a:defRPr b="1" sz="2500">
                <a:solidFill>
                  <a:srgbClr val="3366CC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"/>
              </a:defRPr>
            </a:pPr>
            <a:r>
              <a:t>vence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8" dur="1000" fill="hold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2" dur="1000" fill="hold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1000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Class="entr" nodeType="withEffect" presetSubtype="0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2" dur="10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Class="exit" nodeType="withEffect" presetSubtype="0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5" dur="10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Class="exit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Class="entr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1000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Class="entr" nodeType="withEffect" presetSubtype="0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5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xit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9" dur="1000" fill="hold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10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Class="exit" nodeType="withEffect" presetSubtype="0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6" dur="10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Class="exit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0" dur="1000" fill="hold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9" dur="1000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Class="entr" nodeType="withEffect" presetSubtype="0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2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xit" nodeType="click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6" dur="10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Class="exit" nodeType="withEffect" presetSubtype="0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9" dur="1000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Class="exit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Class="entr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2" dur="1000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Class="entr" nodeType="withEffect" presetSubtype="0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5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Class="exit" nodeType="click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9" dur="10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Class="exit" nodeType="withEffect" presetSubtype="0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2" dur="1000" fill="hold"/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Class="exit" nodeType="after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6" dur="1000" fill="hold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Class="entr" nodeType="afterEffect" presetSubtype="8" presetID="2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Class="entr" nodeType="afterEffect" presetSubtype="8" presetID="2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Class="entr" nodeType="afterEffect" presetSubtype="8" presetID="2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Class="entr" nodeType="afterEffect" presetSubtype="8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Class="entr" nodeType="clickEffect" presetSubtype="16" presetID="23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Class="entr" nodeType="afterEffect" presetSubtype="16" presetID="23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xit" nodeType="clickEffect" presetID="9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Class="exit" nodeType="afterEffect" presetID="9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6" dur="1000" fill="hold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Class="entr" nodeType="afterEffect" presetSubtype="16" presetID="23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Class="entr" nodeType="afterEffect" presetSubtype="16" presetID="23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5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Class="exit" nodeType="clickEffect" presetID="9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1" dur="1000" fill="hold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Class="exit" nodeType="afterEffect" presetID="9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5" dur="1000" fill="hold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Class="entr" nodeType="afterEffect" presetSubtype="16" presetID="23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Class="entr" nodeType="afterEffect" presetSubtype="16" presetID="23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Class="exit" nodeType="clickEffect" presetID="9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0" dur="1000" fill="hold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Class="exit" nodeType="afterEffect" presetID="9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34" dur="1000" fill="hold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Class="entr" nodeType="afterEffect" presetSubtype="16" presetID="23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Class="entr" nodeType="afterEffect" presetSubtype="16" presetID="23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Class="exit" nodeType="clickEffect" presetID="9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49" dur="1000" fill="hold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Class="exit" nodeType="afterEffect" presetID="9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53" dur="1000" fill="hold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Class="entr" nodeType="afterEffect" presetSubtype="16" presetID="23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000"/>
                            </p:stCondLst>
                            <p:childTnLst>
                              <p:par>
                                <p:cTn id="261" presetClass="entr" nodeType="afterEffect" presetSubtype="16" presetID="23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2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Class="exit" nodeType="clickEffect" presetID="9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8" dur="1000" fill="hold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" presetClass="exit" nodeType="afterEffect" presetID="9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Class="entr" nodeType="afterEffect" presetSubtype="16" presetID="23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000"/>
                            </p:stCondLst>
                            <p:childTnLst>
                              <p:par>
                                <p:cTn id="280" presetClass="entr" nodeType="afterEffect" presetSubtype="16" presetID="23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1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"/>
                            </p:stCondLst>
                            <p:childTnLst>
                              <p:par>
                                <p:cTn id="285" presetClass="entr" nodeType="afterEffect" presetSubtype="16" presetID="23" grpId="5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5000"/>
                            </p:stCondLst>
                            <p:childTnLst>
                              <p:par>
                                <p:cTn id="290" presetClass="entr" nodeType="afterEffect" presetSubtype="16" presetID="23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Class="entr" nodeType="clickEffect" presetSubtype="16" presetID="23" grpId="6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7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" presetClass="entr" nodeType="afterEffect" presetSubtype="16" presetID="23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Class="exit" nodeType="clickEffect" presetID="9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8" dur="1000" fill="hold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" presetClass="exit" nodeType="afterEffect" presetID="9" grpId="6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2" dur="1000" fill="hold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"/>
                            </p:stCondLst>
                            <p:childTnLst>
                              <p:par>
                                <p:cTn id="315" presetClass="exit" nodeType="afterEffect" presetID="9" grpId="6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6" dur="1000" fill="hold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Class="exit" nodeType="afterEffect" presetID="9" grpId="6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0" dur="1000" fill="hold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4000"/>
                            </p:stCondLst>
                            <p:childTnLst>
                              <p:par>
                                <p:cTn id="323" presetClass="exit" nodeType="afterEffect" presetID="9" grpId="6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4" dur="1000" fill="hold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5000"/>
                            </p:stCondLst>
                            <p:childTnLst>
                              <p:par>
                                <p:cTn id="327" presetClass="exit" nodeType="afterEffect" presetID="9" grpId="6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28" dur="1000" fill="hold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31" presetClass="entr" nodeType="afterEffect" presetSubtype="16" presetID="23" grpId="6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2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Class="exit" nodeType="clickEffect" presetID="9" grpId="6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8" dur="1000" fill="hold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Class="entr" nodeType="afterEffect" presetSubtype="16" presetID="23" grpId="7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2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Class="exit" nodeType="clickEffect" presetID="9" grpId="7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" grpId="20"/>
      <p:bldP build="p" bldLvl="5" animBg="1" rev="0" advAuto="0" spid="103" grpId="22"/>
      <p:bldP build="whole" bldLvl="1" animBg="1" rev="0" advAuto="0" spid="65" grpId="68"/>
      <p:bldP build="whole" bldLvl="1" animBg="1" rev="0" advAuto="0" spid="65" grpId="69"/>
      <p:bldP build="whole" bldLvl="1" animBg="1" rev="0" advAuto="0" spid="86" grpId="53"/>
      <p:bldP build="whole" bldLvl="1" animBg="1" rev="0" advAuto="0" spid="86" grpId="54"/>
      <p:bldP build="whole" bldLvl="1" animBg="1" rev="0" advAuto="0" spid="77" grpId="60"/>
      <p:bldP build="whole" bldLvl="1" animBg="1" rev="0" advAuto="0" spid="77" grpId="65"/>
      <p:bldP build="whole" bldLvl="1" animBg="1" rev="0" advAuto="0" spid="49" grpId="10"/>
      <p:bldP build="whole" bldLvl="1" animBg="1" rev="0" advAuto="0" spid="99" grpId="3"/>
      <p:bldP build="whole" bldLvl="1" animBg="1" rev="0" advAuto="0" spid="70" grpId="45"/>
      <p:bldP build="whole" bldLvl="1" animBg="1" rev="0" advAuto="0" spid="70" grpId="46"/>
      <p:bldP build="p" bldLvl="5" animBg="1" rev="0" advAuto="0" spid="102" grpId="15"/>
      <p:bldP build="p" bldLvl="5" animBg="1" rev="0" advAuto="0" spid="102" grpId="16"/>
      <p:bldP build="whole" bldLvl="1" animBg="1" rev="0" advAuto="0" spid="49" grpId="13"/>
      <p:bldP build="whole" bldLvl="1" animBg="1" rev="0" advAuto="0" spid="51" grpId="19"/>
      <p:bldP build="whole" bldLvl="1" animBg="1" rev="0" advAuto="0" spid="51" grpId="23"/>
      <p:bldP build="whole" bldLvl="1" animBg="1" rev="0" advAuto="0" spid="99" grpId="4"/>
      <p:bldP build="whole" bldLvl="1" animBg="1" rev="0" advAuto="0" spid="55" grpId="40"/>
      <p:bldP build="whole" bldLvl="1" animBg="1" rev="0" advAuto="0" spid="55" grpId="43"/>
      <p:bldP build="whole" bldLvl="1" animBg="1" rev="0" advAuto="0" spid="67" grpId="1"/>
      <p:bldP build="whole" bldLvl="1" animBg="1" rev="0" advAuto="0" spid="80" grpId="61"/>
      <p:bldP build="whole" bldLvl="1" animBg="1" rev="0" advAuto="0" spid="76" grpId="59"/>
      <p:bldP build="whole" bldLvl="1" animBg="1" rev="0" advAuto="0" spid="80" grpId="66"/>
      <p:bldP build="whole" bldLvl="1" animBg="1" rev="0" advAuto="0" spid="101" grpId="11"/>
      <p:bldP build="whole" bldLvl="1" animBg="1" rev="0" advAuto="0" spid="101" grpId="12"/>
      <p:bldP build="whole" bldLvl="1" animBg="1" rev="0" advAuto="0" spid="76" grpId="64"/>
      <p:bldP build="whole" bldLvl="1" animBg="1" rev="0" advAuto="0" spid="83" grpId="37"/>
      <p:bldP build="whole" bldLvl="1" animBg="1" rev="0" advAuto="0" spid="83" grpId="38"/>
      <p:bldP build="whole" bldLvl="1" animBg="1" rev="0" advAuto="0" spid="53" grpId="28"/>
      <p:bldP build="whole" bldLvl="1" animBg="1" rev="0" advAuto="0" spid="53" grpId="31"/>
      <p:bldP build="whole" bldLvl="1" animBg="1" rev="0" advAuto="0" spid="75" grpId="58"/>
      <p:bldP build="whole" bldLvl="1" animBg="1" rev="0" advAuto="0" spid="89" grpId="32"/>
      <p:bldP build="whole" bldLvl="1" animBg="1" rev="0" advAuto="0" spid="100" grpId="8"/>
      <p:bldP build="whole" bldLvl="1" animBg="1" rev="0" advAuto="0" spid="100" grpId="7"/>
      <p:bldP build="whole" bldLvl="1" animBg="1" rev="0" advAuto="0" spid="66" grpId="70"/>
      <p:bldP build="whole" bldLvl="1" animBg="1" rev="0" advAuto="0" spid="92" grpId="33"/>
      <p:bldP build="whole" bldLvl="1" animBg="1" rev="0" advAuto="0" spid="75" grpId="63"/>
      <p:bldP build="whole" bldLvl="1" animBg="1" rev="0" advAuto="0" spid="66" grpId="71"/>
      <p:bldP build="whole" bldLvl="1" animBg="1" rev="0" advAuto="0" spid="52" grpId="24"/>
      <p:bldP build="whole" bldLvl="1" animBg="1" rev="0" advAuto="0" spid="95" grpId="34"/>
      <p:bldP build="whole" bldLvl="1" animBg="1" rev="0" advAuto="0" spid="52" grpId="27"/>
      <p:bldP build="whole" bldLvl="1" animBg="1" rev="0" advAuto="0" spid="48" grpId="6"/>
      <p:bldP build="whole" bldLvl="1" animBg="1" rev="0" advAuto="0" spid="106" grpId="18"/>
      <p:bldP build="whole" bldLvl="1" animBg="1" rev="0" advAuto="0" spid="61" grpId="52"/>
      <p:bldP build="whole" bldLvl="1" animBg="1" rev="0" advAuto="0" spid="48" grpId="9"/>
      <p:bldP build="whole" bldLvl="1" animBg="1" rev="0" advAuto="0" spid="106" grpId="21"/>
      <p:bldP build="whole" bldLvl="1" animBg="1" rev="0" advAuto="0" spid="50" grpId="14"/>
      <p:bldP build="whole" bldLvl="1" animBg="1" rev="0" advAuto="0" spid="50" grpId="17"/>
      <p:bldP build="whole" bldLvl="1" animBg="1" rev="0" advAuto="0" spid="47" grpId="2"/>
      <p:bldP build="whole" bldLvl="1" animBg="1" rev="0" advAuto="0" spid="61" grpId="55"/>
      <p:bldP build="whole" bldLvl="1" animBg="1" rev="0" advAuto="0" spid="64" grpId="56"/>
      <p:bldP build="whole" bldLvl="1" animBg="1" rev="0" advAuto="0" spid="47" grpId="5"/>
      <p:bldP build="p" bldLvl="5" animBg="1" rev="0" advAuto="0" spid="105" grpId="29"/>
      <p:bldP build="p" bldLvl="5" animBg="1" rev="0" advAuto="0" spid="105" grpId="30"/>
      <p:bldP build="whole" bldLvl="1" animBg="1" rev="0" advAuto="0" spid="73" grpId="49"/>
      <p:bldP build="whole" bldLvl="1" animBg="1" rev="0" advAuto="0" spid="73" grpId="50"/>
      <p:bldP build="whole" bldLvl="1" animBg="1" rev="0" advAuto="0" spid="74" grpId="57"/>
      <p:bldP build="whole" bldLvl="1" animBg="1" rev="0" advAuto="0" spid="64" grpId="67"/>
      <p:bldP build="whole" bldLvl="1" animBg="1" rev="0" advAuto="0" spid="74" grpId="62"/>
      <p:bldP build="whole" bldLvl="1" animBg="1" rev="0" advAuto="0" spid="56" grpId="44"/>
      <p:bldP build="p" bldLvl="5" animBg="1" rev="0" advAuto="0" spid="104" grpId="25"/>
      <p:bldP build="p" bldLvl="5" animBg="1" rev="0" advAuto="0" spid="104" grpId="26"/>
      <p:bldP build="whole" bldLvl="1" animBg="1" rev="0" advAuto="0" spid="56" grpId="47"/>
      <p:bldP build="whole" bldLvl="1" animBg="1" rev="0" advAuto="0" spid="60" grpId="48"/>
      <p:bldP build="whole" bldLvl="1" animBg="1" rev="0" advAuto="0" spid="59" grpId="41"/>
      <p:bldP build="whole" bldLvl="1" animBg="1" rev="0" advAuto="0" spid="59" grpId="42"/>
      <p:bldP build="whole" bldLvl="1" animBg="1" rev="0" advAuto="0" spid="54" grpId="36"/>
      <p:bldP build="whole" bldLvl="1" animBg="1" rev="0" advAuto="0" spid="60" grpId="51"/>
      <p:bldP build="whole" bldLvl="1" animBg="1" rev="0" advAuto="0" spid="54" grpId="39"/>
      <p:bldP build="whole" bldLvl="1" animBg="1" rev="0" advAuto="0" spid="98" grpId="3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4degrees-Bible_D.jpeg" descr="4degrees-Bible_D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09575"/>
            <a:ext cx="13004800" cy="9752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esposos boda.jpeg" descr="esposos boda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2312" y="2274887"/>
            <a:ext cx="4886326" cy="726122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El Amor de Jesús en 7 visiones"/>
          <p:cNvSpPr/>
          <p:nvPr>
            <p:ph type="title"/>
          </p:nvPr>
        </p:nvSpPr>
        <p:spPr>
          <a:xfrm>
            <a:off x="3141662" y="541337"/>
            <a:ext cx="7694613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/>
          <a:p>
            <a:pPr defTabSz="1300162">
              <a:defRPr sz="5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El Amor de Jesús</a:t>
            </a:r>
            <a:br/>
            <a:r>
              <a:rPr sz="3000"/>
              <a:t>en 7 visiones</a:t>
            </a:r>
          </a:p>
        </p:txBody>
      </p:sp>
      <p:sp>
        <p:nvSpPr>
          <p:cNvPr id="111" name="1…"/>
          <p:cNvSpPr/>
          <p:nvPr>
            <p:ph type="body" sz="quarter" idx="1"/>
          </p:nvPr>
        </p:nvSpPr>
        <p:spPr>
          <a:xfrm>
            <a:off x="107950" y="4659312"/>
            <a:ext cx="1733550" cy="4335463"/>
          </a:xfrm>
          <a:prstGeom prst="rect">
            <a:avLst/>
          </a:prstGeom>
          <a:solidFill>
            <a:srgbClr val="F9E5A7"/>
          </a:solidFill>
          <a:ln w="108373">
            <a:solidFill>
              <a:srgbClr val="FF9900"/>
            </a:solidFill>
            <a:round/>
          </a:ln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algn="ctr" defTabSz="1300162">
              <a:lnSpc>
                <a:spcPct val="80000"/>
              </a:lnSpc>
              <a:spcBef>
                <a:spcPts val="700"/>
              </a:spcBef>
              <a:buSzTx/>
              <a:buNone/>
              <a:defRPr b="1" sz="1900">
                <a:solidFill>
                  <a:srgbClr val="00808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1</a:t>
            </a:r>
          </a:p>
          <a:p>
            <a:pPr marL="0" indent="0" algn="ctr" defTabSz="1300162">
              <a:lnSpc>
                <a:spcPct val="80000"/>
              </a:lnSpc>
              <a:spcBef>
                <a:spcPts val="700"/>
              </a:spcBef>
              <a:buSzTx/>
              <a:buNone/>
              <a:defRPr b="1" sz="29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Jesús</a:t>
            </a:r>
          </a:p>
          <a:p>
            <a:pPr marL="0" indent="0" algn="ctr" defTabSz="1300162">
              <a:lnSpc>
                <a:spcPct val="80000"/>
              </a:lnSpc>
              <a:spcBef>
                <a:spcPts val="0"/>
              </a:spcBef>
              <a:buSzTx/>
              <a:buNone/>
              <a:defRPr b="1" sz="29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ama y</a:t>
            </a:r>
          </a:p>
          <a:p>
            <a:pPr marL="0" indent="0" algn="ctr" defTabSz="1300162">
              <a:lnSpc>
                <a:spcPct val="80000"/>
              </a:lnSpc>
              <a:spcBef>
                <a:spcPts val="0"/>
              </a:spcBef>
              <a:buSzTx/>
              <a:buNone/>
              <a:defRPr b="1" sz="29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 cuida</a:t>
            </a:r>
          </a:p>
          <a:p>
            <a:pPr marL="0" indent="0" algn="ctr" defTabSz="1300162">
              <a:lnSpc>
                <a:spcPct val="80000"/>
              </a:lnSpc>
              <a:spcBef>
                <a:spcPts val="0"/>
              </a:spcBef>
              <a:buSzTx/>
              <a:buNone/>
              <a:defRPr b="1" sz="29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 su</a:t>
            </a:r>
          </a:p>
          <a:p>
            <a:pPr marL="0" indent="0" algn="ctr" defTabSz="1300162">
              <a:lnSpc>
                <a:spcPct val="80000"/>
              </a:lnSpc>
              <a:spcBef>
                <a:spcPts val="0"/>
              </a:spcBef>
              <a:buSzTx/>
              <a:buNone/>
              <a:defRPr b="1" sz="29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Esposa</a:t>
            </a:r>
          </a:p>
          <a:p>
            <a:pPr marL="0" indent="0" algn="ctr" defTabSz="1300162">
              <a:lnSpc>
                <a:spcPct val="80000"/>
              </a:lnSpc>
              <a:spcBef>
                <a:spcPts val="700"/>
              </a:spcBef>
              <a:buSzTx/>
              <a:buNone/>
              <a:defRPr b="1" sz="22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1300162">
              <a:lnSpc>
                <a:spcPct val="80000"/>
              </a:lnSpc>
              <a:spcBef>
                <a:spcPts val="700"/>
              </a:spcBef>
              <a:buSzTx/>
              <a:buNone/>
              <a:defRPr b="1" sz="22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(Ap 1,2, 3)</a:t>
            </a:r>
          </a:p>
          <a:p>
            <a:pPr marL="0" indent="0" algn="ctr" defTabSz="1300162">
              <a:lnSpc>
                <a:spcPct val="80000"/>
              </a:lnSpc>
              <a:spcBef>
                <a:spcPts val="700"/>
              </a:spcBef>
              <a:buSzTx/>
              <a:buNone/>
              <a:defRPr b="1" sz="2200">
                <a:solidFill>
                  <a:srgbClr val="00808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(Ap 20-22)</a:t>
            </a:r>
          </a:p>
        </p:txBody>
      </p:sp>
      <p:grpSp>
        <p:nvGrpSpPr>
          <p:cNvPr id="114" name="Grupo"/>
          <p:cNvGrpSpPr/>
          <p:nvPr/>
        </p:nvGrpSpPr>
        <p:grpSpPr>
          <a:xfrm>
            <a:off x="2144712" y="4225925"/>
            <a:ext cx="1477963" cy="4795237"/>
            <a:chOff x="0" y="0"/>
            <a:chExt cx="1477962" cy="4795236"/>
          </a:xfrm>
        </p:grpSpPr>
        <p:sp>
          <p:nvSpPr>
            <p:cNvPr id="112" name="Rectángulo"/>
            <p:cNvSpPr/>
            <p:nvPr/>
          </p:nvSpPr>
          <p:spPr>
            <a:xfrm>
              <a:off x="0" y="0"/>
              <a:ext cx="1477963" cy="3858260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3" name="2…"/>
            <p:cNvSpPr/>
            <p:nvPr/>
          </p:nvSpPr>
          <p:spPr>
            <a:xfrm>
              <a:off x="0" y="0"/>
              <a:ext cx="1477963" cy="4795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2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Jesús</a:t>
              </a:r>
            </a:p>
            <a:p>
              <a:pPr defTabSz="1300162">
                <a:lnSpc>
                  <a:spcPct val="90000"/>
                </a:lnSpc>
                <a:defRPr b="1" sz="28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restaura</a:t>
              </a:r>
            </a:p>
            <a:p>
              <a:pPr defTabSz="1300162">
                <a:lnSpc>
                  <a:spcPct val="90000"/>
                </a:lnSpc>
                <a:defRPr b="1" sz="28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la</a:t>
              </a:r>
            </a:p>
            <a:p>
              <a:pPr defTabSz="1300162">
                <a:lnSpc>
                  <a:spcPct val="90000"/>
                </a:lnSpc>
                <a:defRPr b="1" sz="28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herencia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a su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Esposa </a:t>
              </a:r>
              <a:endParaRPr sz="3100"/>
            </a:p>
            <a:p>
              <a:pPr defTabSz="1300162">
                <a:lnSpc>
                  <a:spcPct val="90000"/>
                </a:lnSpc>
                <a:spcBef>
                  <a:spcPts val="19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 4-7)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 17-19)</a:t>
              </a:r>
            </a:p>
          </p:txBody>
        </p:sp>
      </p:grpSp>
      <p:grpSp>
        <p:nvGrpSpPr>
          <p:cNvPr id="117" name="Grupo"/>
          <p:cNvGrpSpPr/>
          <p:nvPr/>
        </p:nvGrpSpPr>
        <p:grpSpPr>
          <a:xfrm>
            <a:off x="3914775" y="3792537"/>
            <a:ext cx="1638300" cy="4334147"/>
            <a:chOff x="0" y="0"/>
            <a:chExt cx="1638300" cy="4334145"/>
          </a:xfrm>
        </p:grpSpPr>
        <p:sp>
          <p:nvSpPr>
            <p:cNvPr id="115" name="Rectángulo"/>
            <p:cNvSpPr/>
            <p:nvPr/>
          </p:nvSpPr>
          <p:spPr>
            <a:xfrm>
              <a:off x="0" y="0"/>
              <a:ext cx="1638300" cy="4334146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6" name="3…"/>
            <p:cNvSpPr/>
            <p:nvPr/>
          </p:nvSpPr>
          <p:spPr>
            <a:xfrm>
              <a:off x="0" y="0"/>
              <a:ext cx="1638300" cy="3578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3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Tierra</a:t>
              </a:r>
            </a:p>
            <a:p>
              <a:pPr defTabSz="1300162">
                <a:lnSpc>
                  <a:spcPct val="90000"/>
                </a:lnSpc>
                <a:defRPr b="1" sz="22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Renovada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en el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Juicio</a:t>
              </a:r>
            </a:p>
            <a:p>
              <a:pPr defTabSz="1300162">
                <a:lnSpc>
                  <a:spcPct val="90000"/>
                </a:lnSpc>
                <a:spcBef>
                  <a:spcPts val="300"/>
                </a:spcBef>
                <a:defRPr b="1" sz="22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(7 Trom-</a:t>
              </a:r>
            </a:p>
            <a:p>
              <a:pPr defTabSz="1300162">
                <a:lnSpc>
                  <a:spcPct val="90000"/>
                </a:lnSpc>
                <a:defRPr b="1" sz="22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petas)</a:t>
              </a:r>
            </a:p>
            <a:p>
              <a:pPr defTabSz="1300162">
                <a:lnSpc>
                  <a:spcPct val="90000"/>
                </a:lnSpc>
                <a:spcBef>
                  <a:spcPts val="3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 8-9)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(Ap15-16)</a:t>
              </a:r>
            </a:p>
          </p:txBody>
        </p:sp>
      </p:grpSp>
      <p:grpSp>
        <p:nvGrpSpPr>
          <p:cNvPr id="120" name="Grupo"/>
          <p:cNvGrpSpPr/>
          <p:nvPr/>
        </p:nvGrpSpPr>
        <p:grpSpPr>
          <a:xfrm>
            <a:off x="5738812" y="3249612"/>
            <a:ext cx="1706563" cy="4335463"/>
            <a:chOff x="0" y="0"/>
            <a:chExt cx="1706562" cy="4335462"/>
          </a:xfrm>
        </p:grpSpPr>
        <p:sp>
          <p:nvSpPr>
            <p:cNvPr id="118" name="Rectángulo"/>
            <p:cNvSpPr/>
            <p:nvPr/>
          </p:nvSpPr>
          <p:spPr>
            <a:xfrm>
              <a:off x="0" y="0"/>
              <a:ext cx="1706563" cy="4335463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9" name="4…"/>
            <p:cNvSpPr/>
            <p:nvPr/>
          </p:nvSpPr>
          <p:spPr>
            <a:xfrm>
              <a:off x="0" y="-1"/>
              <a:ext cx="1706563" cy="3131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4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Esposa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come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de la 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Palabra</a:t>
              </a:r>
            </a:p>
            <a:p>
              <a:pPr defTabSz="1300162">
                <a:lnSpc>
                  <a:spcPct val="90000"/>
                </a:lnSpc>
                <a:spcBef>
                  <a:spcPts val="10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 10-11)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(Ap.13-14)</a:t>
              </a:r>
            </a:p>
          </p:txBody>
        </p:sp>
      </p:grpSp>
      <p:grpSp>
        <p:nvGrpSpPr>
          <p:cNvPr id="123" name="Grupo"/>
          <p:cNvGrpSpPr/>
          <p:nvPr/>
        </p:nvGrpSpPr>
        <p:grpSpPr>
          <a:xfrm>
            <a:off x="7632700" y="2816224"/>
            <a:ext cx="1685925" cy="4335464"/>
            <a:chOff x="0" y="0"/>
            <a:chExt cx="1685925" cy="4335462"/>
          </a:xfrm>
        </p:grpSpPr>
        <p:sp>
          <p:nvSpPr>
            <p:cNvPr id="121" name="Rectángulo"/>
            <p:cNvSpPr/>
            <p:nvPr/>
          </p:nvSpPr>
          <p:spPr>
            <a:xfrm>
              <a:off x="0" y="0"/>
              <a:ext cx="1685925" cy="4335463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" name="5…"/>
            <p:cNvSpPr/>
            <p:nvPr/>
          </p:nvSpPr>
          <p:spPr>
            <a:xfrm>
              <a:off x="0" y="-1"/>
              <a:ext cx="1685925" cy="3296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5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Esposa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perse-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guida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y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triunfante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(Ap12-14)</a:t>
              </a:r>
            </a:p>
          </p:txBody>
        </p:sp>
      </p:grpSp>
      <p:grpSp>
        <p:nvGrpSpPr>
          <p:cNvPr id="126" name="Grupo"/>
          <p:cNvGrpSpPr/>
          <p:nvPr/>
        </p:nvGrpSpPr>
        <p:grpSpPr>
          <a:xfrm>
            <a:off x="9499600" y="2382837"/>
            <a:ext cx="1638300" cy="4335463"/>
            <a:chOff x="0" y="0"/>
            <a:chExt cx="1638300" cy="4335462"/>
          </a:xfrm>
        </p:grpSpPr>
        <p:sp>
          <p:nvSpPr>
            <p:cNvPr id="124" name="Rectángulo"/>
            <p:cNvSpPr/>
            <p:nvPr/>
          </p:nvSpPr>
          <p:spPr>
            <a:xfrm>
              <a:off x="0" y="0"/>
              <a:ext cx="1638300" cy="4335463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5" name="6…"/>
            <p:cNvSpPr/>
            <p:nvPr/>
          </p:nvSpPr>
          <p:spPr>
            <a:xfrm>
              <a:off x="0" y="0"/>
              <a:ext cx="1638300" cy="33423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6</a:t>
              </a:r>
            </a:p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El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mundo</a:t>
              </a:r>
            </a:p>
            <a:p>
              <a:pPr defTabSz="1300162">
                <a:lnSpc>
                  <a:spcPct val="90000"/>
                </a:lnSpc>
                <a:defRPr b="1" sz="28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limpiado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de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 toda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maldad</a:t>
              </a: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  <a:p>
              <a:pPr defTabSz="1300162">
                <a:lnSpc>
                  <a:spcPct val="90000"/>
                </a:lnSpc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(Ap15-16)</a:t>
              </a:r>
            </a:p>
          </p:txBody>
        </p:sp>
      </p:grpSp>
      <p:grpSp>
        <p:nvGrpSpPr>
          <p:cNvPr id="129" name="Grupo"/>
          <p:cNvGrpSpPr/>
          <p:nvPr/>
        </p:nvGrpSpPr>
        <p:grpSpPr>
          <a:xfrm>
            <a:off x="11288712" y="1841500"/>
            <a:ext cx="1712913" cy="4335463"/>
            <a:chOff x="0" y="0"/>
            <a:chExt cx="1712912" cy="4335462"/>
          </a:xfrm>
        </p:grpSpPr>
        <p:sp>
          <p:nvSpPr>
            <p:cNvPr id="127" name="Rectángulo"/>
            <p:cNvSpPr/>
            <p:nvPr/>
          </p:nvSpPr>
          <p:spPr>
            <a:xfrm>
              <a:off x="0" y="0"/>
              <a:ext cx="1712913" cy="4335463"/>
            </a:xfrm>
            <a:prstGeom prst="rect">
              <a:avLst/>
            </a:prstGeom>
            <a:solidFill>
              <a:srgbClr val="F9E5A7"/>
            </a:solidFill>
            <a:ln w="108373" cap="flat">
              <a:solidFill>
                <a:srgbClr val="FF9900"/>
              </a:solidFill>
              <a:prstDash val="solid"/>
              <a:round/>
            </a:ln>
            <a:effectLst>
              <a:outerShdw sx="100000" sy="100000" kx="0" ky="0" algn="b" rotWithShape="0" blurRad="63500" dist="17960" dir="2700000">
                <a:srgbClr val="434443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8" name="7…"/>
            <p:cNvSpPr/>
            <p:nvPr/>
          </p:nvSpPr>
          <p:spPr>
            <a:xfrm>
              <a:off x="0" y="0"/>
              <a:ext cx="1712913" cy="3068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2248" tIns="72248" rIns="72248" bIns="72248" numCol="1" anchor="t">
              <a:spAutoFit/>
            </a:bodyPr>
            <a:lstStyle/>
            <a:p>
              <a:pPr defTabSz="1300162">
                <a:lnSpc>
                  <a:spcPct val="90000"/>
                </a:lnSpc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Georgia"/>
                  <a:ea typeface="Georgia"/>
                  <a:cs typeface="Georgia"/>
                  <a:sym typeface="Georgia"/>
                </a:defRPr>
              </a:pPr>
              <a:r>
                <a:t>7</a:t>
              </a:r>
              <a:endParaRPr>
                <a:latin typeface="+mn-lt"/>
                <a:ea typeface="+mn-ea"/>
                <a:cs typeface="+mn-cs"/>
                <a:sym typeface="Helvetica"/>
              </a:endParaRPr>
            </a:p>
            <a:p>
              <a:pPr defTabSz="1300162">
                <a:spcBef>
                  <a:spcPts val="4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La</a:t>
              </a:r>
            </a:p>
            <a:p>
              <a:pPr defTabSz="1300162"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Esposa</a:t>
              </a:r>
            </a:p>
            <a:p>
              <a:pPr defTabSz="1300162"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Reina</a:t>
              </a:r>
            </a:p>
            <a:p>
              <a:pPr defTabSz="1300162"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 con</a:t>
              </a:r>
            </a:p>
            <a:p>
              <a:pPr defTabSz="1300162"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Cristo</a:t>
              </a:r>
            </a:p>
            <a:p>
              <a:pPr defTabSz="1300162">
                <a:lnSpc>
                  <a:spcPct val="90000"/>
                </a:lnSpc>
                <a:spcBef>
                  <a:spcPts val="2100"/>
                </a:spcBef>
                <a:defRPr b="1" sz="2500">
                  <a:solidFill>
                    <a:srgbClr val="008080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(Ap17-22)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cover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10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0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0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0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0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0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10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4" grpId="2"/>
      <p:bldP build="p" bldLvl="5" animBg="1" rev="0" advAuto="0" spid="111" grpId="1"/>
      <p:bldP build="whole" bldLvl="1" animBg="1" rev="0" advAuto="0" spid="129" grpId="7"/>
      <p:bldP build="whole" bldLvl="1" animBg="1" rev="0" advAuto="0" spid="120" grpId="4"/>
      <p:bldP build="whole" bldLvl="1" animBg="1" rev="0" advAuto="0" spid="126" grpId="6"/>
      <p:bldP build="whole" bldLvl="1" animBg="1" rev="0" advAuto="0" spid="123" grpId="5"/>
      <p:bldP build="whole" bldLvl="1" animBg="1" rev="0" advAuto="0" spid="117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unto Principal"/>
          <p:cNvSpPr/>
          <p:nvPr>
            <p:ph type="title"/>
          </p:nvPr>
        </p:nvSpPr>
        <p:spPr>
          <a:xfrm>
            <a:off x="3792537" y="541337"/>
            <a:ext cx="6394451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Punto Principal </a:t>
            </a:r>
          </a:p>
        </p:txBody>
      </p:sp>
      <p:sp>
        <p:nvSpPr>
          <p:cNvPr id="132" name="Apoc. 12  =  “midrash”…"/>
          <p:cNvSpPr/>
          <p:nvPr/>
        </p:nvSpPr>
        <p:spPr>
          <a:xfrm>
            <a:off x="3251200" y="1841500"/>
            <a:ext cx="7585075" cy="21383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spcBef>
                <a:spcPts val="400"/>
              </a:spcBef>
              <a:defRPr sz="45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Apoc. 12</a:t>
            </a:r>
            <a:r>
              <a:rPr>
                <a:solidFill>
                  <a:srgbClr val="FFFFFF"/>
                </a:solidFill>
              </a:rPr>
              <a:t>  =  “midrash”</a:t>
            </a:r>
            <a:endParaRPr>
              <a:solidFill>
                <a:srgbClr val="FFFFFF"/>
              </a:solidFill>
            </a:endParaRPr>
          </a:p>
          <a:p>
            <a:pPr defTabSz="1300162">
              <a:spcBef>
                <a:spcPts val="400"/>
              </a:spcBef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Exégesis rabínico de </a:t>
            </a:r>
          </a:p>
          <a:p>
            <a:pPr defTabSz="1300162">
              <a:lnSpc>
                <a:spcPct val="85000"/>
              </a:lnSpc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un pasaje del AT </a:t>
            </a:r>
          </a:p>
        </p:txBody>
      </p:sp>
      <p:sp>
        <p:nvSpPr>
          <p:cNvPr id="133" name="Gén.3:15…"/>
          <p:cNvSpPr/>
          <p:nvPr/>
        </p:nvSpPr>
        <p:spPr>
          <a:xfrm>
            <a:off x="1841500" y="4551362"/>
            <a:ext cx="10294938" cy="34337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spcBef>
                <a:spcPts val="400"/>
              </a:spcBef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</a:t>
            </a:r>
            <a:r>
              <a:rPr>
                <a:solidFill>
                  <a:srgbClr val="66FFFF"/>
                </a:solidFill>
              </a:rPr>
              <a:t>Gén.3:15</a:t>
            </a:r>
            <a:endParaRPr>
              <a:solidFill>
                <a:srgbClr val="66FFFF"/>
              </a:solidFill>
            </a:endParaRPr>
          </a:p>
          <a:p>
            <a:pPr algn="l" defTabSz="1300162">
              <a:spcBef>
                <a:spcPts val="400"/>
              </a:spcBef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“y pondré enemistad entre </a:t>
            </a:r>
            <a:r>
              <a:rPr>
                <a:solidFill>
                  <a:srgbClr val="66FFFF"/>
                </a:solidFill>
              </a:rPr>
              <a:t>ti</a:t>
            </a:r>
            <a:r>
              <a:t>  y </a:t>
            </a:r>
            <a:r>
              <a:rPr>
                <a:solidFill>
                  <a:srgbClr val="66FFFF"/>
                </a:solidFill>
              </a:rPr>
              <a:t>la</a:t>
            </a:r>
            <a:r>
              <a:t> </a:t>
            </a:r>
            <a:r>
              <a:rPr u="sng">
                <a:solidFill>
                  <a:srgbClr val="66FFFF"/>
                </a:solidFill>
              </a:rPr>
              <a:t>mujer</a:t>
            </a:r>
            <a:r>
              <a:t>, y entre tu simiente y la </a:t>
            </a:r>
            <a:r>
              <a:rPr u="sng">
                <a:solidFill>
                  <a:srgbClr val="66FFFF"/>
                </a:solidFill>
              </a:rPr>
              <a:t>simiente</a:t>
            </a:r>
            <a:r>
              <a:rPr>
                <a:solidFill>
                  <a:srgbClr val="66FFFF"/>
                </a:solidFill>
              </a:rPr>
              <a:t> suya</a:t>
            </a:r>
            <a:r>
              <a:t>; esta </a:t>
            </a:r>
            <a:r>
              <a:rPr u="sng">
                <a:solidFill>
                  <a:srgbClr val="FFFF00"/>
                </a:solidFill>
              </a:rPr>
              <a:t>te herirá en la cabeza</a:t>
            </a:r>
            <a:r>
              <a:t>, y tú le herirás en el calcañar”</a:t>
            </a:r>
          </a:p>
        </p:txBody>
      </p:sp>
      <p:sp>
        <p:nvSpPr>
          <p:cNvPr id="134" name="Un Amor Eterno"/>
          <p:cNvSpPr/>
          <p:nvPr/>
        </p:nvSpPr>
        <p:spPr>
          <a:xfrm>
            <a:off x="541337" y="490520"/>
            <a:ext cx="3359151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1000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3"/>
      <p:bldP build="whole" bldLvl="1" animBg="1" rev="0" advAuto="0" spid="133" grpId="2"/>
      <p:bldP build="p" bldLvl="5" animBg="1" rev="0" advAuto="0" spid="1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unto Principal"/>
          <p:cNvSpPr/>
          <p:nvPr>
            <p:ph type="title"/>
          </p:nvPr>
        </p:nvSpPr>
        <p:spPr>
          <a:xfrm>
            <a:off x="3792537" y="541337"/>
            <a:ext cx="6394451" cy="14081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Punto Principal </a:t>
            </a:r>
          </a:p>
        </p:txBody>
      </p:sp>
      <p:sp>
        <p:nvSpPr>
          <p:cNvPr id="137" name="Ap.12:11…"/>
          <p:cNvSpPr/>
          <p:nvPr>
            <p:ph type="body" sz="half" idx="1"/>
          </p:nvPr>
        </p:nvSpPr>
        <p:spPr>
          <a:xfrm>
            <a:off x="1516062" y="4551362"/>
            <a:ext cx="10729913" cy="444341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algn="ctr" defTabSz="1300162">
              <a:spcBef>
                <a:spcPts val="700"/>
              </a:spcBef>
              <a:buSzTx/>
              <a:buNone/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Ap.12:11</a:t>
            </a:r>
          </a:p>
          <a:p>
            <a:pPr marL="0" indent="0" defTabSz="1300162"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“y   </a:t>
            </a:r>
            <a:r>
              <a:rPr b="1" sz="5600" u="sng">
                <a:solidFill>
                  <a:srgbClr val="F9E5A7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le han vencido</a:t>
            </a:r>
            <a:r>
              <a:rPr sz="5600"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rPr>
              <a:t>  …</a:t>
            </a:r>
            <a:endParaRPr sz="5600">
              <a:effectLst>
                <a:outerShdw sx="100000" sy="100000" kx="0" ky="0" algn="b" rotWithShape="0" blurRad="12700" dist="38100" dir="2700000">
                  <a:srgbClr val="000000"/>
                </a:outerShdw>
              </a:effectLst>
            </a:endParaRPr>
          </a:p>
          <a:p>
            <a:pPr marL="0" indent="0" defTabSz="1300162">
              <a:spcBef>
                <a:spcPts val="700"/>
              </a:spcBef>
              <a:buSzTx/>
              <a:buNone/>
              <a:defRPr sz="45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    por medio de la </a:t>
            </a:r>
            <a:r>
              <a:rPr>
                <a:solidFill>
                  <a:srgbClr val="FFFF00"/>
                </a:solidFill>
              </a:rPr>
              <a:t>sangre</a:t>
            </a:r>
            <a:r>
              <a:t> del Cordero y la </a:t>
            </a:r>
            <a:r>
              <a:rPr>
                <a:solidFill>
                  <a:srgbClr val="FFFF00"/>
                </a:solidFill>
              </a:rPr>
              <a:t>palabra</a:t>
            </a:r>
            <a:r>
              <a:t> </a:t>
            </a:r>
            <a:r>
              <a:rPr>
                <a:solidFill>
                  <a:srgbClr val="FFFF00"/>
                </a:solidFill>
              </a:rPr>
              <a:t>del testimonio</a:t>
            </a:r>
            <a:r>
              <a:t> de ellos,  y   </a:t>
            </a:r>
            <a:r>
              <a:rPr>
                <a:solidFill>
                  <a:srgbClr val="FFFF00"/>
                </a:solidFill>
              </a:rPr>
              <a:t>no amaron sus vidas</a:t>
            </a:r>
            <a:r>
              <a:t> hasta la muerte”</a:t>
            </a:r>
          </a:p>
        </p:txBody>
      </p:sp>
      <p:sp>
        <p:nvSpPr>
          <p:cNvPr id="138" name="Apoc. 12  =  “midrash”…"/>
          <p:cNvSpPr/>
          <p:nvPr/>
        </p:nvSpPr>
        <p:spPr>
          <a:xfrm>
            <a:off x="3251200" y="1841500"/>
            <a:ext cx="7585075" cy="21383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defTabSz="1300162">
              <a:spcBef>
                <a:spcPts val="400"/>
              </a:spcBef>
              <a:defRPr sz="4500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Apoc. 12</a:t>
            </a:r>
            <a:r>
              <a:rPr>
                <a:solidFill>
                  <a:srgbClr val="FFFFFF"/>
                </a:solidFill>
              </a:rPr>
              <a:t>  =  “midrash”</a:t>
            </a:r>
            <a:endParaRPr>
              <a:solidFill>
                <a:srgbClr val="FFFFFF"/>
              </a:solidFill>
            </a:endParaRPr>
          </a:p>
          <a:p>
            <a:pPr defTabSz="1300162">
              <a:spcBef>
                <a:spcPts val="400"/>
              </a:spcBef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Exégesis rabínico de </a:t>
            </a:r>
          </a:p>
          <a:p>
            <a:pPr defTabSz="1300162">
              <a:lnSpc>
                <a:spcPct val="85000"/>
              </a:lnSpc>
              <a:defRPr sz="45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un pasaje del AT </a:t>
            </a:r>
          </a:p>
        </p:txBody>
      </p:sp>
      <p:sp>
        <p:nvSpPr>
          <p:cNvPr id="139" name="Un Amor Eterno"/>
          <p:cNvSpPr/>
          <p:nvPr/>
        </p:nvSpPr>
        <p:spPr>
          <a:xfrm>
            <a:off x="541337" y="304783"/>
            <a:ext cx="3359151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2"/>
      <p:bldP build="p" bldLvl="5" animBg="1" rev="0" advAuto="0" spid="13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ángulo"/>
          <p:cNvSpPr/>
          <p:nvPr/>
        </p:nvSpPr>
        <p:spPr>
          <a:xfrm>
            <a:off x="8813800" y="8128000"/>
            <a:ext cx="2058988" cy="649288"/>
          </a:xfrm>
          <a:prstGeom prst="rect">
            <a:avLst/>
          </a:prstGeom>
          <a:solidFill>
            <a:srgbClr val="FF9900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Rectángulo"/>
          <p:cNvSpPr/>
          <p:nvPr/>
        </p:nvSpPr>
        <p:spPr>
          <a:xfrm>
            <a:off x="7802562" y="3160712"/>
            <a:ext cx="2492376" cy="649288"/>
          </a:xfrm>
          <a:prstGeom prst="rect">
            <a:avLst/>
          </a:prstGeom>
          <a:solidFill>
            <a:srgbClr val="FF9900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Rectángulo"/>
          <p:cNvSpPr/>
          <p:nvPr/>
        </p:nvSpPr>
        <p:spPr>
          <a:xfrm>
            <a:off x="10179050" y="5607050"/>
            <a:ext cx="2174875" cy="650875"/>
          </a:xfrm>
          <a:prstGeom prst="rect">
            <a:avLst/>
          </a:prstGeom>
          <a:solidFill>
            <a:srgbClr val="FF3399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Rectángulo"/>
          <p:cNvSpPr/>
          <p:nvPr/>
        </p:nvSpPr>
        <p:spPr>
          <a:xfrm>
            <a:off x="9428162" y="7259637"/>
            <a:ext cx="2708276" cy="650876"/>
          </a:xfrm>
          <a:prstGeom prst="rect">
            <a:avLst/>
          </a:prstGeom>
          <a:solidFill>
            <a:srgbClr val="3366CC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Rectángulo"/>
          <p:cNvSpPr/>
          <p:nvPr/>
        </p:nvSpPr>
        <p:spPr>
          <a:xfrm>
            <a:off x="9061450" y="3917950"/>
            <a:ext cx="1843088" cy="650875"/>
          </a:xfrm>
          <a:prstGeom prst="rect">
            <a:avLst/>
          </a:prstGeom>
          <a:solidFill>
            <a:srgbClr val="3366CC"/>
          </a:solidFill>
          <a:ln w="13546">
            <a:solidFill>
              <a:srgbClr val="FFFFFF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Persevera"/>
          <p:cNvSpPr/>
          <p:nvPr/>
        </p:nvSpPr>
        <p:spPr>
          <a:xfrm>
            <a:off x="9386887" y="7173912"/>
            <a:ext cx="2859088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Persevera</a:t>
            </a:r>
          </a:p>
        </p:txBody>
      </p:sp>
      <p:sp>
        <p:nvSpPr>
          <p:cNvPr id="147" name="Jezabel"/>
          <p:cNvSpPr/>
          <p:nvPr/>
        </p:nvSpPr>
        <p:spPr>
          <a:xfrm>
            <a:off x="10186987" y="5529262"/>
            <a:ext cx="2274888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Jezabel</a:t>
            </a:r>
          </a:p>
        </p:txBody>
      </p:sp>
      <p:sp>
        <p:nvSpPr>
          <p:cNvPr id="148" name="Sufrir"/>
          <p:cNvSpPr/>
          <p:nvPr/>
        </p:nvSpPr>
        <p:spPr>
          <a:xfrm>
            <a:off x="9102725" y="3832225"/>
            <a:ext cx="1841500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Sufrir</a:t>
            </a:r>
          </a:p>
        </p:txBody>
      </p:sp>
      <p:sp>
        <p:nvSpPr>
          <p:cNvPr id="149" name="El Simbolismo"/>
          <p:cNvSpPr/>
          <p:nvPr>
            <p:ph type="title"/>
          </p:nvPr>
        </p:nvSpPr>
        <p:spPr>
          <a:xfrm>
            <a:off x="4984750" y="323850"/>
            <a:ext cx="7477125" cy="1409700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El Simbolismo</a:t>
            </a:r>
          </a:p>
        </p:txBody>
      </p:sp>
      <p:sp>
        <p:nvSpPr>
          <p:cNvPr id="150" name="A   Éfeso…"/>
          <p:cNvSpPr/>
          <p:nvPr>
            <p:ph type="body" sz="half" idx="1"/>
          </p:nvPr>
        </p:nvSpPr>
        <p:spPr>
          <a:xfrm>
            <a:off x="5200650" y="3033712"/>
            <a:ext cx="4876800" cy="5961063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 anchor="t"/>
          <a:lstStyle/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99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</a:t>
            </a:r>
            <a:r>
              <a:rPr>
                <a:solidFill>
                  <a:srgbClr val="FFFFFF"/>
                </a:solidFill>
              </a:rPr>
              <a:t>   Éfeso</a:t>
            </a:r>
            <a:endParaRPr>
              <a:solidFill>
                <a:srgbClr val="FFFFFF"/>
              </a:solidFill>
            </a:endParaRP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>
                <a:solidFill>
                  <a:srgbClr val="FF9900"/>
                </a:solidFill>
              </a:rPr>
              <a:t>B</a:t>
            </a:r>
            <a:r>
              <a:t>   Esmirna</a:t>
            </a: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    </a:t>
            </a:r>
            <a:r>
              <a:rPr>
                <a:solidFill>
                  <a:srgbClr val="FF9900"/>
                </a:solidFill>
              </a:rPr>
              <a:t>C</a:t>
            </a:r>
            <a:r>
              <a:t>   Pérgamo</a:t>
            </a: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	   </a:t>
            </a:r>
            <a:r>
              <a:rPr>
                <a:solidFill>
                  <a:srgbClr val="FF9900"/>
                </a:solidFill>
              </a:rPr>
              <a:t>D</a:t>
            </a:r>
            <a:r>
              <a:rPr baseline="30947">
                <a:solidFill>
                  <a:srgbClr val="FF9900"/>
                </a:solidFill>
              </a:rPr>
              <a:t>x</a:t>
            </a:r>
            <a:r>
              <a:t>   Tiatira</a:t>
            </a: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    </a:t>
            </a:r>
            <a:r>
              <a:rPr>
                <a:solidFill>
                  <a:srgbClr val="FF9900"/>
                </a:solidFill>
              </a:rPr>
              <a:t>C</a:t>
            </a:r>
            <a:r>
              <a:rPr baseline="30947">
                <a:solidFill>
                  <a:srgbClr val="FF9900"/>
                </a:solidFill>
              </a:rPr>
              <a:t>1</a:t>
            </a:r>
            <a:r>
              <a:t>   Sardis</a:t>
            </a: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FFFF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	</a:t>
            </a:r>
            <a:r>
              <a:rPr>
                <a:solidFill>
                  <a:srgbClr val="FF9900"/>
                </a:solidFill>
              </a:rPr>
              <a:t>B</a:t>
            </a:r>
            <a:r>
              <a:rPr baseline="30947">
                <a:solidFill>
                  <a:srgbClr val="FF9900"/>
                </a:solidFill>
              </a:rPr>
              <a:t>1</a:t>
            </a:r>
            <a:r>
              <a:t>   Filadelfia</a:t>
            </a:r>
          </a:p>
          <a:p>
            <a:pPr marL="0" indent="0" defTabSz="1235154">
              <a:spcBef>
                <a:spcPts val="600"/>
              </a:spcBef>
              <a:buSzTx/>
              <a:buNone/>
              <a:defRPr sz="4275">
                <a:solidFill>
                  <a:srgbClr val="FF9900"/>
                </a:solidFill>
                <a:effectLst>
                  <a:outerShdw sx="100000" sy="100000" kx="0" ky="0" algn="b" rotWithShape="0" blurRad="12065" dist="2413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A</a:t>
            </a:r>
            <a:r>
              <a:rPr baseline="30947"/>
              <a:t>1</a:t>
            </a:r>
            <a:r>
              <a:rPr>
                <a:solidFill>
                  <a:srgbClr val="66FFFF"/>
                </a:solidFill>
              </a:rPr>
              <a:t>   </a:t>
            </a:r>
            <a:r>
              <a:rPr>
                <a:solidFill>
                  <a:srgbClr val="FFFFFF"/>
                </a:solidFill>
              </a:rPr>
              <a:t>Laodicea</a:t>
            </a:r>
          </a:p>
        </p:txBody>
      </p:sp>
      <p:sp>
        <p:nvSpPr>
          <p:cNvPr id="151" name="1r Amor"/>
          <p:cNvSpPr/>
          <p:nvPr/>
        </p:nvSpPr>
        <p:spPr>
          <a:xfrm>
            <a:off x="7856537" y="3048000"/>
            <a:ext cx="2546351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pPr>
            <a:r>
              <a:t>1</a:t>
            </a:r>
            <a:r>
              <a:rPr baseline="31000"/>
              <a:t>r</a:t>
            </a:r>
            <a:r>
              <a:t> Amor</a:t>
            </a:r>
          </a:p>
        </p:txBody>
      </p:sp>
      <p:sp>
        <p:nvSpPr>
          <p:cNvPr id="152" name="Balaam"/>
          <p:cNvSpPr/>
          <p:nvPr/>
        </p:nvSpPr>
        <p:spPr>
          <a:xfrm>
            <a:off x="9644062" y="4702175"/>
            <a:ext cx="2384426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Balaam</a:t>
            </a:r>
          </a:p>
        </p:txBody>
      </p:sp>
      <p:sp>
        <p:nvSpPr>
          <p:cNvPr id="153" name="“un nombre”"/>
          <p:cNvSpPr/>
          <p:nvPr/>
        </p:nvSpPr>
        <p:spPr>
          <a:xfrm>
            <a:off x="9210675" y="6369050"/>
            <a:ext cx="3684588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“un nombre”</a:t>
            </a:r>
          </a:p>
        </p:txBody>
      </p:sp>
      <p:sp>
        <p:nvSpPr>
          <p:cNvPr id="154" name="Tibieza"/>
          <p:cNvSpPr/>
          <p:nvPr/>
        </p:nvSpPr>
        <p:spPr>
          <a:xfrm>
            <a:off x="8777287" y="8021637"/>
            <a:ext cx="2276476" cy="792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algn="l" defTabSz="1300162">
              <a:spcBef>
                <a:spcPts val="1000"/>
              </a:spcBef>
              <a:defRPr sz="4500">
                <a:solidFill>
                  <a:srgbClr val="66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Tibieza</a:t>
            </a:r>
          </a:p>
        </p:txBody>
      </p:sp>
      <p:sp>
        <p:nvSpPr>
          <p:cNvPr id="155" name="Las 7 Iglesias en Asia (2-3)"/>
          <p:cNvSpPr/>
          <p:nvPr/>
        </p:nvSpPr>
        <p:spPr>
          <a:xfrm>
            <a:off x="4767262" y="1579562"/>
            <a:ext cx="8020051" cy="88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spcBef>
                <a:spcPts val="1000"/>
              </a:spcBef>
              <a:defRPr sz="5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Las 7 Iglesias en Asia (2-3)</a:t>
            </a:r>
          </a:p>
        </p:txBody>
      </p:sp>
      <p:sp>
        <p:nvSpPr>
          <p:cNvPr id="156" name="Un Amor Eterno"/>
          <p:cNvSpPr/>
          <p:nvPr/>
        </p:nvSpPr>
        <p:spPr>
          <a:xfrm>
            <a:off x="757237" y="-289736"/>
            <a:ext cx="3360738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157" name="Línea"/>
          <p:cNvSpPr/>
          <p:nvPr/>
        </p:nvSpPr>
        <p:spPr>
          <a:xfrm flipH="1">
            <a:off x="5526087" y="3900487"/>
            <a:ext cx="1" cy="4010026"/>
          </a:xfrm>
          <a:prstGeom prst="line">
            <a:avLst/>
          </a:prstGeom>
          <a:ln w="54185">
            <a:solidFill>
              <a:srgbClr val="FF3399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Línea"/>
          <p:cNvSpPr/>
          <p:nvPr/>
        </p:nvSpPr>
        <p:spPr>
          <a:xfrm>
            <a:off x="6067425" y="2532062"/>
            <a:ext cx="2709863" cy="1"/>
          </a:xfrm>
          <a:prstGeom prst="line">
            <a:avLst/>
          </a:prstGeom>
          <a:ln w="13546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Línea"/>
          <p:cNvSpPr/>
          <p:nvPr/>
        </p:nvSpPr>
        <p:spPr>
          <a:xfrm flipH="1">
            <a:off x="6027737" y="4767262"/>
            <a:ext cx="1" cy="2384426"/>
          </a:xfrm>
          <a:prstGeom prst="line">
            <a:avLst/>
          </a:prstGeom>
          <a:ln w="54185">
            <a:solidFill>
              <a:srgbClr val="FF3399"/>
            </a:solidFill>
            <a:headEnd type="triangle"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0" name="Línea"/>
          <p:cNvSpPr/>
          <p:nvPr/>
        </p:nvSpPr>
        <p:spPr>
          <a:xfrm>
            <a:off x="6610350" y="5526087"/>
            <a:ext cx="0" cy="866776"/>
          </a:xfrm>
          <a:prstGeom prst="line">
            <a:avLst/>
          </a:prstGeom>
          <a:ln w="54185">
            <a:solidFill>
              <a:srgbClr val="FF3399"/>
            </a:solidFill>
            <a:headEnd type="stealth"/>
            <a:tailEnd type="stealth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ll dir="d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nodeType="with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" presetClass="entr" nodeType="afterEffect" presetSubtype="8" presetID="22" grpId="3" fill="hold">
                                  <p:stCondLst>
                                    <p:cond delay="1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10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xit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xit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Class="exit" nodeType="click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xit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Class="exit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Class="entr" nodeType="afterEffect" presetSubtype="16" presetID="23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xit" nodeType="click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5"/>
      <p:bldP build="whole" bldLvl="1" animBg="1" rev="0" advAuto="0" spid="152" grpId="6"/>
      <p:bldP build="whole" bldLvl="1" animBg="1" rev="0" advAuto="0" spid="151" grpId="4"/>
      <p:bldP build="p" bldLvl="5" animBg="1" rev="0" advAuto="0" spid="150" grpId="3"/>
      <p:bldP build="whole" bldLvl="1" animBg="1" rev="0" advAuto="0" spid="158" grpId="2"/>
      <p:bldP build="whole" bldLvl="1" animBg="1" rev="0" advAuto="0" spid="159" grpId="17"/>
      <p:bldP build="whole" bldLvl="1" animBg="1" rev="0" advAuto="0" spid="159" grpId="20"/>
      <p:bldP build="whole" bldLvl="1" animBg="1" rev="0" advAuto="0" spid="141" grpId="13"/>
      <p:bldP build="whole" bldLvl="1" animBg="1" rev="0" advAuto="0" spid="146" grpId="9"/>
      <p:bldP build="whole" bldLvl="1" animBg="1" rev="0" advAuto="0" spid="141" grpId="16"/>
      <p:bldP build="whole" bldLvl="1" animBg="1" rev="0" advAuto="0" spid="157" grpId="11"/>
      <p:bldP build="whole" bldLvl="1" animBg="1" rev="0" advAuto="0" spid="157" grpId="14"/>
      <p:bldP build="whole" bldLvl="1" animBg="1" rev="0" advAuto="0" spid="155" grpId="1"/>
      <p:bldP build="whole" bldLvl="1" animBg="1" rev="0" advAuto="0" spid="147" grpId="7"/>
      <p:bldP build="whole" bldLvl="1" animBg="1" rev="0" advAuto="0" spid="148" grpId="5"/>
      <p:bldP build="whole" bldLvl="1" animBg="1" rev="0" advAuto="0" spid="145" grpId="18"/>
      <p:bldP build="whole" bldLvl="1" animBg="1" rev="0" advAuto="0" spid="153" grpId="8"/>
      <p:bldP build="whole" bldLvl="1" animBg="1" rev="0" advAuto="0" spid="145" grpId="22"/>
      <p:bldP build="whole" bldLvl="1" animBg="1" rev="0" advAuto="0" spid="144" grpId="19"/>
      <p:bldP build="whole" bldLvl="1" animBg="1" rev="0" advAuto="0" spid="142" grpId="12"/>
      <p:bldP build="whole" bldLvl="1" animBg="1" rev="0" advAuto="0" spid="144" grpId="21"/>
      <p:bldP build="whole" bldLvl="1" animBg="1" rev="0" advAuto="0" spid="160" grpId="23"/>
      <p:bldP build="whole" bldLvl="1" animBg="1" rev="0" advAuto="0" spid="142" grpId="15"/>
      <p:bldP build="whole" bldLvl="1" animBg="1" rev="0" advAuto="0" spid="160" grpId="24"/>
      <p:bldP build="whole" bldLvl="1" animBg="1" rev="0" advAuto="0" spid="154" grpId="1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l Simbolismo"/>
          <p:cNvSpPr/>
          <p:nvPr>
            <p:ph type="title"/>
          </p:nvPr>
        </p:nvSpPr>
        <p:spPr>
          <a:xfrm>
            <a:off x="4984750" y="323850"/>
            <a:ext cx="7477125" cy="1409700"/>
          </a:xfrm>
          <a:prstGeom prst="rect">
            <a:avLst/>
          </a:prstGeom>
          <a:effectLst>
            <a:outerShdw sx="100000" sy="100000" kx="0" ky="0" algn="b" rotWithShape="0" blurRad="63500" dist="17960" dir="2700000">
              <a:srgbClr val="434443"/>
            </a:outerShdw>
          </a:effectLst>
        </p:spPr>
        <p:txBody>
          <a:bodyPr lIns="72248" tIns="72248" rIns="72248" bIns="72248"/>
          <a:lstStyle>
            <a:lvl1pPr defTabSz="1300162">
              <a:defRPr sz="62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El Simbolismo</a:t>
            </a:r>
          </a:p>
        </p:txBody>
      </p:sp>
      <p:sp>
        <p:nvSpPr>
          <p:cNvPr id="163" name="Las 7 Iglesias en Asia (2-3)"/>
          <p:cNvSpPr/>
          <p:nvPr/>
        </p:nvSpPr>
        <p:spPr>
          <a:xfrm>
            <a:off x="4767262" y="1579562"/>
            <a:ext cx="8020051" cy="881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>
            <a:lvl1pPr defTabSz="1300162">
              <a:spcBef>
                <a:spcPts val="1000"/>
              </a:spcBef>
              <a:defRPr sz="5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Las 7 Iglesias en Asia (2-3)</a:t>
            </a:r>
          </a:p>
        </p:txBody>
      </p:sp>
      <p:sp>
        <p:nvSpPr>
          <p:cNvPr id="164" name="6 enemigos del Cristiano:…"/>
          <p:cNvSpPr/>
          <p:nvPr/>
        </p:nvSpPr>
        <p:spPr>
          <a:xfrm>
            <a:off x="5418137" y="3033712"/>
            <a:ext cx="6827838" cy="6573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spAutoFit/>
          </a:bodyPr>
          <a:lstStyle/>
          <a:p>
            <a:pPr algn="l" defTabSz="1300162">
              <a:spcBef>
                <a:spcPts val="1000"/>
              </a:spcBef>
              <a:defRPr b="1" sz="4500" u="sng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6 enemigos del Cristiano</a:t>
            </a:r>
            <a:r>
              <a:rPr u="none"/>
              <a:t>:</a:t>
            </a:r>
          </a:p>
          <a:p>
            <a:pPr algn="l" defTabSz="1300162">
              <a:lnSpc>
                <a:spcPct val="90000"/>
              </a:lnSpc>
              <a:spcBef>
                <a:spcPts val="400"/>
              </a:spcBef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1)  Tentación Sexual</a:t>
            </a:r>
          </a:p>
          <a:p>
            <a:pPr algn="l" defTabSz="1300162">
              <a:lnSpc>
                <a:spcPct val="90000"/>
              </a:lnSpc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2)  Orgullo</a:t>
            </a:r>
          </a:p>
          <a:p>
            <a:pPr algn="l" defTabSz="1300162">
              <a:lnSpc>
                <a:spcPct val="90000"/>
              </a:lnSpc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3)  Amor al dinero</a:t>
            </a:r>
          </a:p>
          <a:p>
            <a:pPr algn="l" defTabSz="1300162">
              <a:lnSpc>
                <a:spcPct val="90000"/>
              </a:lnSpc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4)  Falsa religión (Babilonia, ramera )</a:t>
            </a:r>
          </a:p>
          <a:p>
            <a:pPr algn="l" defTabSz="1300162">
              <a:lnSpc>
                <a:spcPct val="90000"/>
              </a:lnSpc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5)  Satanás (dragón)</a:t>
            </a:r>
          </a:p>
          <a:p>
            <a:pPr algn="l" defTabSz="1300162">
              <a:lnSpc>
                <a:spcPct val="90000"/>
              </a:lnSpc>
              <a:defRPr b="1"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6)  Espíritu del mundo (anticristo)</a:t>
            </a:r>
          </a:p>
        </p:txBody>
      </p:sp>
      <p:sp>
        <p:nvSpPr>
          <p:cNvPr id="165" name="Un Amor Eterno"/>
          <p:cNvSpPr/>
          <p:nvPr/>
        </p:nvSpPr>
        <p:spPr>
          <a:xfrm>
            <a:off x="757237" y="-289736"/>
            <a:ext cx="3360738" cy="133829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7960" dir="2700000">
              <a:srgbClr val="434443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spAutoFit/>
          </a:bodyPr>
          <a:lstStyle>
            <a:lvl1pPr defTabSz="1300162">
              <a:defRPr b="1" sz="3900">
                <a:solidFill>
                  <a:srgbClr val="F9E5A7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Un Amor Eterno</a:t>
            </a:r>
          </a:p>
        </p:txBody>
      </p:sp>
      <p:sp>
        <p:nvSpPr>
          <p:cNvPr id="166" name="Línea"/>
          <p:cNvSpPr/>
          <p:nvPr/>
        </p:nvSpPr>
        <p:spPr>
          <a:xfrm>
            <a:off x="6067425" y="2532062"/>
            <a:ext cx="2709863" cy="1"/>
          </a:xfrm>
          <a:prstGeom prst="line">
            <a:avLst/>
          </a:prstGeom>
          <a:ln w="13546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  <p:bldP build="whole" bldLvl="1" animBg="1" rev="0" advAuto="0" spid="164" grpId="3"/>
      <p:bldP build="whole" bldLvl="1" animBg="1" rev="0" advAuto="0" spid="166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Chalkboard SE Regular"/>
        <a:ea typeface="Chalkboard SE Regular"/>
        <a:cs typeface="Chalkboard SE Regular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Chalkboard SE Regular"/>
        <a:ea typeface="Chalkboard SE Regular"/>
        <a:cs typeface="Chalkboard SE Regular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